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9" r:id="rId1"/>
  </p:sldMasterIdLst>
  <p:sldIdLst>
    <p:sldId id="256" r:id="rId2"/>
    <p:sldId id="276" r:id="rId3"/>
    <p:sldId id="274" r:id="rId4"/>
    <p:sldId id="260" r:id="rId5"/>
    <p:sldId id="262" r:id="rId6"/>
    <p:sldId id="278" r:id="rId7"/>
    <p:sldId id="266" r:id="rId8"/>
    <p:sldId id="280" r:id="rId9"/>
    <p:sldId id="279" r:id="rId10"/>
    <p:sldId id="268" r:id="rId11"/>
    <p:sldId id="269" r:id="rId12"/>
    <p:sldId id="270" r:id="rId13"/>
    <p:sldId id="271" r:id="rId14"/>
    <p:sldId id="285" r:id="rId15"/>
    <p:sldId id="286" r:id="rId16"/>
    <p:sldId id="292" r:id="rId17"/>
    <p:sldId id="293" r:id="rId18"/>
    <p:sldId id="317" r:id="rId19"/>
    <p:sldId id="307" r:id="rId20"/>
    <p:sldId id="309" r:id="rId21"/>
    <p:sldId id="314" r:id="rId22"/>
    <p:sldId id="310" r:id="rId23"/>
    <p:sldId id="316" r:id="rId24"/>
    <p:sldId id="308" r:id="rId25"/>
  </p:sldIdLst>
  <p:sldSz cx="12192000" cy="6858000"/>
  <p:notesSz cx="6761163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идельникова Е.В." initials="СЕ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660066"/>
    <a:srgbClr val="996633"/>
    <a:srgbClr val="FFFF99"/>
    <a:srgbClr val="FFFF00"/>
    <a:srgbClr val="0000FF"/>
    <a:srgbClr val="9900CC"/>
    <a:srgbClr val="FF33CC"/>
    <a:srgbClr val="FF99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7172" autoAdjust="0"/>
  </p:normalViewPr>
  <p:slideViewPr>
    <p:cSldViewPr snapToGrid="0">
      <p:cViewPr varScale="1">
        <p:scale>
          <a:sx n="104" d="100"/>
          <a:sy n="104" d="100"/>
        </p:scale>
        <p:origin x="25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 </a:t>
            </a:r>
          </a:p>
          <a:p>
            <a:pPr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Беринговский </a:t>
            </a:r>
          </a:p>
        </c:rich>
      </c:tx>
      <c:layout>
        <c:manualLayout>
          <c:xMode val="edge"/>
          <c:yMode val="edge"/>
          <c:x val="0.14532816601049875"/>
          <c:y val="2.96296296296296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5184377855612097E-2"/>
          <c:y val="0.71943525809273845"/>
          <c:w val="4.7315694938017211E-2"/>
          <c:h val="2.3725430154564013E-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Муниципальная программа «Развитие территории муниципального образования городское поселение Угольные Копи на 2017-2019 годы» объем ассигований - 37 803,8 тыс.рублей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shade val="6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B451-498C-A46E-03A6CB6CF8D3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B451-498C-A46E-03A6CB6CF8D3}"/>
              </c:ext>
            </c:extLst>
          </c:dPt>
          <c:dPt>
            <c:idx val="2"/>
            <c:bubble3D val="0"/>
            <c:spPr>
              <a:solidFill>
                <a:schemeClr val="accent4">
                  <a:tint val="6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B451-498C-A46E-03A6CB6CF8D3}"/>
              </c:ext>
            </c:extLst>
          </c:dPt>
          <c:cat>
            <c:strRef>
              <c:f>Лист1!$A$2:$A$4</c:f>
              <c:strCache>
                <c:ptCount val="3"/>
                <c:pt idx="0">
                  <c:v>Подпрограмма «Дорожное хозяйство»</c:v>
                </c:pt>
                <c:pt idx="1">
                  <c:v>Подпрограмма «Жилищно-коммунальное хозяйство»</c:v>
                </c:pt>
                <c:pt idx="2">
                  <c:v>Подпрограмма «Обеспечение санитарного содержания и благоустройство территории городского поселения Угольные Копи»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0D-4980-A7B2-104012091C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blipFill dpi="0" rotWithShape="1">
      <a:blip xmlns:r="http://schemas.openxmlformats.org/officeDocument/2006/relationships" r:embed="rId3">
        <a:alphaModFix amt="27000"/>
      </a:blip>
      <a:srcRect/>
      <a:stretch>
        <a:fillRect/>
      </a:stretch>
    </a:blip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826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44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7920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399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9188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375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55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79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277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65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600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653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84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507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990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5/7/2024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424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8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73" r:id="rId14"/>
    <p:sldLayoutId id="2147483874" r:id="rId15"/>
    <p:sldLayoutId id="214748387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3.jpeg"/><Relationship Id="rId7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2.pn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.png"/><Relationship Id="rId7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2616" y="3405050"/>
            <a:ext cx="12191999" cy="2299063"/>
          </a:xfrm>
          <a:noFill/>
          <a:scene3d>
            <a:camera prst="perspectiveRight"/>
            <a:lightRig rig="threePt" dir="t"/>
          </a:scene3d>
        </p:spPr>
        <p:txBody>
          <a:bodyPr>
            <a:noAutofit/>
            <a:scene3d>
              <a:camera prst="orthographicFront"/>
              <a:lightRig rig="threePt" dir="t"/>
            </a:scene3d>
            <a:sp3d>
              <a:bevelB w="38100" h="38100" prst="relaxedInset"/>
            </a:sp3d>
          </a:bodyPr>
          <a:lstStyle/>
          <a:p>
            <a:pPr algn="ctr"/>
            <a: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</a:t>
            </a:r>
            <a:b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(разработан на основе решения Совета депутатов от 2 мая 2024 г. </a:t>
            </a:r>
            <a:r>
              <a:rPr lang="ru-RU" sz="2800" b="1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89  </a:t>
            </a:r>
            <a:b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внесении изменений в решение Совета депутатов городского поселения  Беринговский от 18 декабря 2023 г. № 71</a:t>
            </a:r>
            <a:b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«О бюджете городского поселения Беринговский на 2024 год»)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78606" y="12147888"/>
            <a:ext cx="128165" cy="254158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46561" y="117231"/>
            <a:ext cx="1016691" cy="12414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836" y="116347"/>
            <a:ext cx="4069600" cy="1794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5084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alphaModFix amt="2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616" y="273422"/>
            <a:ext cx="12059384" cy="6584577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бюджетной политики </a:t>
            </a:r>
            <a:br>
              <a:rPr lang="ru-RU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Беринговский</a:t>
            </a:r>
            <a:br>
              <a:rPr lang="ru-RU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87343" y="1484761"/>
            <a:ext cx="2841623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расходов бюджета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004204" y="3035867"/>
            <a:ext cx="2608729" cy="112454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инвестиционного климата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4762" y="3847226"/>
            <a:ext cx="3108063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собственных доходов бюджета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19519" y="5256126"/>
            <a:ext cx="3646006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бюджета  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19519" y="1484761"/>
            <a:ext cx="3188806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жизни населения  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" y="5057198"/>
            <a:ext cx="2799803" cy="17760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519" y="2879676"/>
            <a:ext cx="3319731" cy="23019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887" y="1429597"/>
            <a:ext cx="2356389" cy="182041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88" y="4300819"/>
            <a:ext cx="4803387" cy="25323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3" y="1429597"/>
            <a:ext cx="3397442" cy="226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69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616" y="242047"/>
            <a:ext cx="11826894" cy="661595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– ежегодное </a:t>
            </a:r>
            <a:br>
              <a:rPr lang="ru-RU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 исполнение бюджета</a:t>
            </a:r>
            <a:br>
              <a:rPr lang="ru-RU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проекта бюджета на очередной год (орган местного самоуправления)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проекта бюджета очередного года (Совет депутатов)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бюджета на очередной год (Совет депутатов)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в текущем  году (Администрация, финансовые органы)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отчета об исполнении бюджета предыдущего года (орган местного самоуправления)</a:t>
            </a:r>
          </a:p>
          <a:p>
            <a:pPr algn="just"/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отчета об исполнении бюджета предыдущего года (Совет депутатов )</a:t>
            </a:r>
          </a:p>
          <a:p>
            <a:pPr algn="just"/>
            <a:endParaRPr lang="ru-RU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667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2970"/>
            <a:ext cx="12192000" cy="6858000"/>
          </a:xfrm>
          <a:blipFill dpi="0" rotWithShape="1">
            <a:blip r:embed="rId2">
              <a:alphaModFix amt="43000"/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b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Базовые приоритеты при формировании расходов </a:t>
            </a:r>
            <a:b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городского поселения Беринговский</a:t>
            </a:r>
            <a:b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8015" y="2752164"/>
            <a:ext cx="11695969" cy="3969091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Дальнейшая реализация принципа формирования бюджетов на основе муниципальных программ</a:t>
            </a:r>
          </a:p>
          <a:p>
            <a:endParaRPr lang="ru-RU" sz="28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бюджетных расходов</a:t>
            </a:r>
          </a:p>
          <a:p>
            <a:endParaRPr lang="ru-RU" sz="28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муниципальных закупок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73153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40000">
              <a:schemeClr val="accent2">
                <a:lumMod val="40000"/>
                <a:lumOff val="60000"/>
              </a:schemeClr>
            </a:gs>
            <a:gs pos="41000">
              <a:schemeClr val="accent1">
                <a:lumMod val="0"/>
                <a:lumOff val="100000"/>
              </a:schemeClr>
            </a:gs>
            <a:gs pos="82000">
              <a:schemeClr val="accent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3" y="128954"/>
            <a:ext cx="9814106" cy="433753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расходов бюджета </a:t>
            </a:r>
            <a:br>
              <a:rPr lang="ru-RU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Беринговский</a:t>
            </a:r>
            <a:br>
              <a:rPr lang="ru-RU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020469"/>
              </p:ext>
            </p:extLst>
          </p:nvPr>
        </p:nvGraphicFramePr>
        <p:xfrm>
          <a:off x="783769" y="1628504"/>
          <a:ext cx="10554790" cy="37958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406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8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0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768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89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61881">
                <a:tc>
                  <a:txBody>
                    <a:bodyPr/>
                    <a:lstStyle/>
                    <a:p>
                      <a:pPr indent="449580"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sz="1100" b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</a:t>
                      </a:r>
                      <a:r>
                        <a:rPr lang="ru-RU" sz="1800" baseline="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aseline="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 2023 год</a:t>
                      </a:r>
                      <a:endParaRPr lang="ru-RU" sz="1800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br>
                        <a:rPr lang="ru-RU" sz="18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2024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 учетом изменений)</a:t>
                      </a: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0164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0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37 762,6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0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38 697,3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0" u="none" strike="noStrike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934,7</a:t>
                      </a: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96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1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13 498,9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1" u="none" strike="noStrike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18 075,8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0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4 576,9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396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1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400,4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1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486,4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0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86,0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7921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1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1" u="none" strike="noStrike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756,3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0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756,3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396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1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6 527,0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1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7 200,0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0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673,0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396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1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17 336,3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1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12 178,8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0" u="none" strike="noStrike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-5 157,5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0045909" y="1262827"/>
            <a:ext cx="1405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рублей)</a:t>
            </a:r>
            <a:r>
              <a:rPr lang="ru-RU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867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84000">
              <a:schemeClr val="accent1">
                <a:lumMod val="0"/>
                <a:lumOff val="100000"/>
              </a:schemeClr>
            </a:gs>
            <a:gs pos="76000">
              <a:schemeClr val="accent1">
                <a:lumMod val="0"/>
                <a:lumOff val="100000"/>
              </a:schemeClr>
            </a:gs>
            <a:gs pos="15000">
              <a:schemeClr val="accent2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318149"/>
            <a:ext cx="9952812" cy="578634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классифицируются расходы бюджета?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81524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358681"/>
            <a:ext cx="12192000" cy="5499319"/>
          </a:xfrm>
          <a:prstGeom prst="rect">
            <a:avLst/>
          </a:prstGeom>
          <a:noFill/>
          <a:ln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выплачиваемые из бюджетов денежные средства.</a:t>
            </a: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расходов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 за счет средств соответствующих бюджетов.</a:t>
            </a: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формирования расходов бюджета: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разделам;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ведомствам;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муниципальным программам городского поселения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Разделы классификации расходов бюджета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1" y="3886200"/>
            <a:ext cx="1747285" cy="1758239"/>
          </a:xfrm>
          <a:prstGeom prst="rect">
            <a:avLst/>
          </a:prstGeom>
          <a:noFill/>
          <a:effectLst>
            <a:softEdge rad="2032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162" y="4259264"/>
            <a:ext cx="2341842" cy="1428867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657" y="2605941"/>
            <a:ext cx="2943558" cy="1904057"/>
          </a:xfrm>
          <a:prstGeom prst="rect">
            <a:avLst/>
          </a:prstGeom>
          <a:effectLst>
            <a:softEdge rad="3048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670" y="4263676"/>
            <a:ext cx="2514752" cy="1575871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219764" y="6232196"/>
            <a:ext cx="2022438" cy="3834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«Общегосударственные вопросы»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77254" y="5654268"/>
            <a:ext cx="2022438" cy="2581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оборона»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114039" y="6259801"/>
            <a:ext cx="2022438" cy="2581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экономика»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744307" y="5065128"/>
            <a:ext cx="2022438" cy="4328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«Жилищно-коммунальное хозяйство»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256618" y="6143169"/>
            <a:ext cx="2022438" cy="4940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безопасность и правоохранительная деятельность»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Прямая со стрелкой 27"/>
          <p:cNvCxnSpPr>
            <a:stCxn id="7" idx="2"/>
          </p:cNvCxnSpPr>
          <p:nvPr/>
        </p:nvCxnSpPr>
        <p:spPr>
          <a:xfrm flipH="1">
            <a:off x="923813" y="5644439"/>
            <a:ext cx="1" cy="4618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6105118" y="5695074"/>
            <a:ext cx="0" cy="364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3088473" y="5281554"/>
            <a:ext cx="0" cy="3387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8552960" y="5820710"/>
            <a:ext cx="11202" cy="3969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11" idx="2"/>
          </p:cNvCxnSpPr>
          <p:nvPr/>
        </p:nvCxnSpPr>
        <p:spPr>
          <a:xfrm>
            <a:off x="10626436" y="4509998"/>
            <a:ext cx="0" cy="4902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12098215" y="4108340"/>
            <a:ext cx="0" cy="17838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Рисунок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073" y="3842825"/>
            <a:ext cx="2591285" cy="1460542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219928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2000"/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520" y="145918"/>
            <a:ext cx="9499400" cy="1320800"/>
          </a:xfrm>
        </p:spPr>
        <p:txBody>
          <a:bodyPr>
            <a:normAutofit fontScale="90000"/>
          </a:bodyPr>
          <a:lstStyle/>
          <a:p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21224" y="252319"/>
            <a:ext cx="88320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«Общегосударственные вопросы»</a:t>
            </a:r>
            <a:endParaRPr lang="ru-RU" sz="16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0664" y="1488022"/>
            <a:ext cx="109156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разделе «Общегосударственные вопросы»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предусматриваются расходы в объёме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18 075,8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числе: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подразделу «Функционирование высшего должностного лица субъекта Российской Федерации и муниципального образования»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объёме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050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рублей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подразделу «Функционирование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объёме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рублей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включает в себя расходы на обеспечение деятельности местных администраций и соответствующих аппаратов;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подразделу «Другие общегосударственные вопросы»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объёме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2 680,0 тыс. рублей,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в себя: </a:t>
            </a:r>
          </a:p>
          <a:p>
            <a:pPr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150,0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на разработку проектно-сметной документации;</a:t>
            </a:r>
          </a:p>
          <a:p>
            <a:pPr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582,9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на проведение экспертно-аналитических работ;</a:t>
            </a:r>
          </a:p>
          <a:p>
            <a:pPr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1 947,1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на содержание пустующих помещений за счёт реализации мероприятий подпрограммы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«Жилищно-коммунальное хозяйство» муниципальной программы «Развитие территории муниципального образования городское поселение Беринговский».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82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520" y="145918"/>
            <a:ext cx="9499400" cy="1035182"/>
          </a:xfrm>
        </p:spPr>
        <p:txBody>
          <a:bodyPr>
            <a:normAutofit fontScale="90000"/>
          </a:bodyPr>
          <a:lstStyle/>
          <a:p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28713" y="252319"/>
            <a:ext cx="981410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оборона», </a:t>
            </a:r>
          </a:p>
          <a:p>
            <a:pPr algn="ctr"/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безопасность и правоохранительная деятельность»,</a:t>
            </a:r>
          </a:p>
          <a:p>
            <a:pPr algn="ctr"/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экономика»</a:t>
            </a:r>
            <a:endParaRPr lang="ru-RU" sz="20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2616" y="1538622"/>
            <a:ext cx="1178315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разделу «Национальная оборона»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подразделу «Мобилизационная и вневойсковая подготовка» сформированы в объёме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486,4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Субвенция на «осуществление полномочий по первичному воинскому учёту» определена в соответствии с информацией о количестве граждан, состоявших на воинском учёте.</a:t>
            </a:r>
          </a:p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разделу «Национальная безопасность и правоохранительная деятельность»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объёме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756,3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устранение последствий в результате чрезвычайных ситуаций природного характера.</a:t>
            </a:r>
          </a:p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разделе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экономика»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бюджетные ассигнования планируются в объёме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7 200,0 тыс. рублей,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счёт реализации мероприятий подпрограммы «Дорожное хозяйство» муниципальной программы «Развитие территории муниципального образования городское поселение Беринговский» которая включает в себя:</a:t>
            </a:r>
          </a:p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2 000,0 тыс. рублей - расходы на пассажирские перевозки автомобильным транспортом общего пользования по социально-значимым муниципальным маршрутам;</a:t>
            </a:r>
          </a:p>
          <a:p>
            <a:pPr indent="4572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5 200,0 тыс. рублей – расходы на строительство, реконструкцию, капитальный ремонт, ремонт и содержание действующей сети автомобильных дорог общего пользования, местного значения и искусственных сооружений на них.</a:t>
            </a:r>
          </a:p>
        </p:txBody>
      </p:sp>
    </p:spTree>
    <p:extLst>
      <p:ext uri="{BB962C8B-B14F-4D97-AF65-F5344CB8AC3E}">
        <p14:creationId xmlns:p14="http://schemas.microsoft.com/office/powerpoint/2010/main" val="407996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520" y="145918"/>
            <a:ext cx="9499400" cy="1320800"/>
          </a:xfrm>
        </p:spPr>
        <p:txBody>
          <a:bodyPr>
            <a:normAutofit fontScale="90000"/>
          </a:bodyPr>
          <a:lstStyle/>
          <a:p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21224" y="252319"/>
            <a:ext cx="88320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«Жилищно-коммунальное хозяйство»</a:t>
            </a:r>
            <a:endParaRPr lang="ru-RU" sz="16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3648" y="1358681"/>
            <a:ext cx="11664235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8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разделу «Жилищно-коммунальное хозяйство» 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предусматриваются расходы в объёме </a:t>
            </a:r>
            <a:b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12 178,8 тыс. рублей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числе:</a:t>
            </a:r>
          </a:p>
          <a:p>
            <a:pPr algn="just"/>
            <a:r>
              <a:rPr lang="ru-RU" sz="18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по подразделу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«Жилищное хозяйство» расходы предусмотрены в объёме </a:t>
            </a:r>
            <a:r>
              <a:rPr lang="ru-RU" sz="18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7 821,0 тыс. рублей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реализацию мероприятий подпрограммы «Жилищно-коммунальное хозяйство» муниципальной программы «Развитие территории муниципального образования городское поселение Беринговский», которая включает в себя расходы: </a:t>
            </a:r>
          </a:p>
          <a:p>
            <a:pPr indent="457200" algn="just"/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3 300,0 тыс. рублей на уплату взносов по капитальному ремонту НКО «Региональный оператор Фонд капитального ремонта», за счёт средств районного бюджета; </a:t>
            </a:r>
          </a:p>
          <a:p>
            <a:pPr indent="457200" algn="just"/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4 521,0 тыс. рублей на капитальный и текущий ремонт муниципального жилищного фонда;</a:t>
            </a:r>
          </a:p>
          <a:p>
            <a:pPr algn="just"/>
            <a:r>
              <a:rPr lang="ru-RU" sz="18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по подразделу 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«Благоустройство» расходы предусмотрены в объёме </a:t>
            </a:r>
            <a:r>
              <a:rPr lang="ru-RU" sz="18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3 357,8 тыс. рублей, 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них:</a:t>
            </a:r>
          </a:p>
          <a:p>
            <a:pPr algn="just"/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- 832,3 тыс. рублей на уличное освещение;</a:t>
            </a:r>
          </a:p>
          <a:p>
            <a:pPr algn="just"/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- 200,0 тыс. рублей на проведение мероприятий по содержанию территории муниципального образования, включая расходы на содержание мест захоронения;</a:t>
            </a:r>
          </a:p>
          <a:p>
            <a:pPr indent="457200" algn="just"/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- 2 325,5 тыс. рублей на прочее благоустройство поселения; </a:t>
            </a:r>
          </a:p>
          <a:p>
            <a:pPr algn="just"/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подразделу 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«Другие вопросы в области жилищно-коммунального хозяйства» предусмотрены расходы в объёме </a:t>
            </a:r>
            <a:r>
              <a:rPr lang="ru-RU" sz="18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1 000,0 тыс. рублей</a:t>
            </a:r>
            <a:r>
              <a:rPr lang="ru-RU" sz="1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предоставление субсидий на возмещение специализированным службам по вопросам похоронного дела стоимости услуг по погребению.</a:t>
            </a:r>
            <a:endParaRPr lang="ru-RU" sz="1850" dirty="0"/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65135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894954594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724684"/>
              </p:ext>
            </p:extLst>
          </p:nvPr>
        </p:nvGraphicFramePr>
        <p:xfrm>
          <a:off x="281164" y="1234867"/>
          <a:ext cx="11543875" cy="55485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33887">
                  <a:extLst>
                    <a:ext uri="{9D8B030D-6E8A-4147-A177-3AD203B41FA5}">
                      <a16:colId xmlns:a16="http://schemas.microsoft.com/office/drawing/2014/main" val="1920770619"/>
                    </a:ext>
                  </a:extLst>
                </a:gridCol>
                <a:gridCol w="1909988">
                  <a:extLst>
                    <a:ext uri="{9D8B030D-6E8A-4147-A177-3AD203B41FA5}">
                      <a16:colId xmlns:a16="http://schemas.microsoft.com/office/drawing/2014/main" val="1013163909"/>
                    </a:ext>
                  </a:extLst>
                </a:gridCol>
              </a:tblGrid>
              <a:tr h="4261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- всего 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4483047"/>
                  </a:ext>
                </a:extLst>
              </a:tr>
              <a:tr h="7037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территории муниципального образования городское поселение Беринговский на 2023-2025 годы»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21 082,2</a:t>
                      </a: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0682480"/>
                  </a:ext>
                </a:extLst>
              </a:tr>
              <a:tr h="4012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«Дорожное хозяйство»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8 032,3</a:t>
                      </a: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8794317"/>
                  </a:ext>
                </a:extLst>
              </a:tr>
              <a:tr h="2698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«Содержание автомобильных дорог» 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5 200,0</a:t>
                      </a: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5611531"/>
                  </a:ext>
                </a:extLst>
              </a:tr>
              <a:tr h="3201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«Организация освещения улиц» 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832,3</a:t>
                      </a: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7010824"/>
                  </a:ext>
                </a:extLst>
              </a:tr>
              <a:tr h="3053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«Отдельные мероприятия в области автомобильного транспорта» 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2 000,0</a:t>
                      </a: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7974978"/>
                  </a:ext>
                </a:extLst>
              </a:tr>
              <a:tr h="344444"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«Жилищно-коммунальное хозяйство»</a:t>
                      </a:r>
                      <a:endParaRPr kumimoji="0" lang="ru-RU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10 524,4</a:t>
                      </a: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268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«Ремонт  муниципального имущества» </a:t>
                      </a: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5 277,3</a:t>
                      </a: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«Капитальный ремонт общего имущества собственников помещений в многоквартирных домах»</a:t>
                      </a: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i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3 300,0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«Содержание пустующих помещений» </a:t>
                      </a: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1 947,1</a:t>
                      </a: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«Обеспечение санитарного содержания и благоустройство территории городского поселения </a:t>
                      </a:r>
                      <a:r>
                        <a:rPr lang="ru-RU" sz="20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Беринговский</a:t>
                      </a:r>
                      <a:r>
                        <a:rPr lang="ru-RU" sz="20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2 525,5</a:t>
                      </a: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«Организация</a:t>
                      </a:r>
                      <a:r>
                        <a:rPr lang="ru-RU" sz="2000" b="0" i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и содержание мест захоронения</a:t>
                      </a:r>
                      <a:r>
                        <a:rPr lang="ru-RU" sz="2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«Прочее благоустройство» </a:t>
                      </a: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2 325,5</a:t>
                      </a: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776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374468"/>
            <a:ext cx="9814107" cy="6398471"/>
          </a:xfrm>
        </p:spPr>
        <p:txBody>
          <a:bodyPr>
            <a:normAutofit/>
          </a:bodyPr>
          <a:lstStyle/>
          <a:p>
            <a:pPr algn="ctr"/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муниципального долга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39" y="117231"/>
            <a:ext cx="996096" cy="124145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935631"/>
              </p:ext>
            </p:extLst>
          </p:nvPr>
        </p:nvGraphicFramePr>
        <p:xfrm>
          <a:off x="554566" y="2140003"/>
          <a:ext cx="11068048" cy="20359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6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9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95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12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712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290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Обязательства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заимствований</a:t>
                      </a:r>
                      <a:b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1 января 2024 года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привлечения в 2024 году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погашения в 2024 году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Планируемый объем заимствований</a:t>
                      </a:r>
                      <a:b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1 января 2025 года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69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заимствований, всего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52939" y="3835075"/>
            <a:ext cx="11369675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ru-RU" altLang="ru-RU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R="0" lvl="0" indent="0" algn="ctr" eaLnBrk="1" fontAlgn="base" hangingPunct="1">
              <a:lnSpc>
                <a:spcPct val="100000"/>
              </a:lnSpc>
              <a:spcAft>
                <a:spcPct val="0"/>
              </a:spcAft>
              <a:buClrTx/>
              <a:buSzTx/>
              <a:tabLst/>
            </a:pPr>
            <a:endParaRPr lang="ru-RU" altLang="ru-RU" sz="28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R="0" lvl="0" indent="0" algn="ctr" eaLnBrk="1" fontAlgn="base" hangingPunct="1">
              <a:lnSpc>
                <a:spcPct val="100000"/>
              </a:lnSpc>
              <a:spcAft>
                <a:spcPct val="0"/>
              </a:spcAft>
              <a:buClrTx/>
              <a:buSzTx/>
              <a:tabLst/>
            </a:pPr>
            <a:r>
              <a:rPr lang="ru-RU" altLang="ru-RU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Источники финансирования дефицита бюджета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  <a:r>
              <a:rPr lang="ru-RU" alt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юджета городского поселения Беринговский на 2024 год 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составляет 4 620,6 тыс. рублей.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14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86" y="5616550"/>
            <a:ext cx="996096" cy="1241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71773" y="5616550"/>
            <a:ext cx="1016691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57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b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Демографические показатели 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96337"/>
              </p:ext>
            </p:extLst>
          </p:nvPr>
        </p:nvGraphicFramePr>
        <p:xfrm>
          <a:off x="428832" y="2431953"/>
          <a:ext cx="11582193" cy="1905331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5607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6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25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25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22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481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отчёт 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9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8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населения, всего 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1081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1 08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5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1 08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5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15130"/>
              </p:ext>
            </p:extLst>
          </p:nvPr>
        </p:nvGraphicFramePr>
        <p:xfrm>
          <a:off x="428832" y="4337284"/>
          <a:ext cx="11582192" cy="81915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56004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0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82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191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экономически активного населения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617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6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17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6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17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48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городского поселения Беринговский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952395"/>
              </p:ext>
            </p:extLst>
          </p:nvPr>
        </p:nvGraphicFramePr>
        <p:xfrm>
          <a:off x="123825" y="1371603"/>
          <a:ext cx="10698055" cy="54035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0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8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00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54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31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53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ед.изм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городских населенных пунктов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Территория поселения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580,0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580,0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868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Показатели 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предприятий розничной торговли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предприятий общественного питания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4963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Финансовые показатели 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19 194,7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19 500,3</a:t>
                      </a: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201,1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211,0</a:t>
                      </a: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20 866,0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14 365,4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бюджета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37 762,5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38 697,3</a:t>
                      </a: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Дефицит(-) бюджета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-2 499,3</a:t>
                      </a: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-4 620,6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9464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Показатели предприятий бытового обслуживания населения 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646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Предприятия бытового обслуживания населения, всего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508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по видам услуг: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ремонт обуви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646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ремонт сложной бытовой техники и автомобилей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услуги парикмахерских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529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городского поселения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461984"/>
              </p:ext>
            </p:extLst>
          </p:nvPr>
        </p:nvGraphicFramePr>
        <p:xfrm>
          <a:off x="132616" y="1306267"/>
          <a:ext cx="11079881" cy="53342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33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5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99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53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15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4588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Показатели жилищного фонда  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площадь жилищного фонда, всего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43 200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43 200 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Оборудование жилищного фонда: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Водопроводом с холодным водоснабжением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Горячим водоснабжением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Водоотведением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Центральным отоплением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Электроэнергия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4588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Показатели коммунального хозяйства 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Котельные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Протяженность</a:t>
                      </a: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водопроводной сети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км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11,7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11,7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полигонов для ТБО (свалок)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08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мест захоронений 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3918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Показатели банно-прачечного хозяйства  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Бани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 них мест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5307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Показатели образования  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51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дошкольных учреждений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22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детей, посещающих дошкольные учреждения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502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педагогических работников дошкольных учреждений 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дневных общеобразовательных школ  всего: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учащихся в общеобразовательных учреждениях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533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преподавателей общеобразовательных школ 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531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alphaModFix amt="3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городского поселения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745239"/>
              </p:ext>
            </p:extLst>
          </p:nvPr>
        </p:nvGraphicFramePr>
        <p:xfrm>
          <a:off x="132616" y="1358679"/>
          <a:ext cx="11239679" cy="54142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20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21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4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880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99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3535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 Показатели здравоохранения  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Участковая больница 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всех специалистов, в т.ч.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7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среднего медицинского персонала 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656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 Показатели правоохранительной деятельности  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25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участковых уполномоченных сотрудников милиции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7849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 Показатели спорта  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6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спортивных сооружений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Плоскостные спортивные сооружения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3535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 Показатели культуры  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Дома культуры, клубы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Библиотеки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Музеи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91446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 Производство важнейших видов продукции в натуральном выражении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Хлеб и хлебобулочные изделия 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тонн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29,3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30,5</a:t>
                      </a: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Уголь (отгрузка)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Тыс.тонн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1 200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1 200</a:t>
                      </a: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670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341524"/>
            <a:ext cx="9814107" cy="6431416"/>
          </a:xfrm>
          <a:effectLst>
            <a:softEdge rad="0"/>
          </a:effectLst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 для граждан</a:t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-328614" y="2047876"/>
            <a:ext cx="12288124" cy="47250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«Бюджет для граждан» размещена на официальном сайте Администрации городского поселения Беринговский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сети «Интернет» 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всем интересующим вопросам обращаться: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финансов, экономики и имущественных отношений Администрации Анадырского муниципального района: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Анадырь, улица Южная, дом 15, кабинет 209, 2-й этаж.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работы: с понедельника по четверг с 9-00 до 17-45, пятница с 9-00 до 17-30, обеденный перерыв с 13-00 до 14-30.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приема граждан: ежедневно, с 15-00 до 17-00</a:t>
            </a:r>
          </a:p>
          <a:p>
            <a:pPr algn="ctr"/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Эл.почта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hamchenko@anareg.ru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Контактные телефоны для предложений</a:t>
            </a:r>
            <a:r>
              <a:rPr 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8-42722-6-48-08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20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395000" y="737956"/>
            <a:ext cx="8596668" cy="79545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Термины</a:t>
            </a: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0" y="2241657"/>
            <a:ext cx="12059384" cy="4208839"/>
          </a:xfrm>
        </p:spPr>
        <p:txBody>
          <a:bodyPr>
            <a:noAutofit/>
          </a:bodyPr>
          <a:lstStyle/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поступающие в бюджет денежные средства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выплачиваемые из бюджета денежные средства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бюджета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расходов бюджета над его доходами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 бюджета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расходов должен соответствовать 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объему доходов бюджета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бюджета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доходов над расходами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обязательства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расходные обязательства, подлежащие 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исполнению в соответствующем финансовом году</a:t>
            </a:r>
          </a:p>
          <a:p>
            <a:endParaRPr lang="ru-RU" sz="2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37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64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77492" y="2114550"/>
            <a:ext cx="2619386" cy="12382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семей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120188" y="3543486"/>
            <a:ext cx="2705100" cy="23050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образований (местные бюджеты)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40318" y="4089601"/>
            <a:ext cx="3486150" cy="20955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Российской Федерации (региональные бюджеты территориальных фондов обязательного медицинского страхования)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340135" y="1795708"/>
            <a:ext cx="2619375" cy="12382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организаций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13763" y="2114550"/>
            <a:ext cx="4385519" cy="10781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публично-правовых образований: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0264" y="3963976"/>
            <a:ext cx="2590800" cy="23050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(федеральный бюджет, бюджеты государственных внебюджетных фондов Российской Федерации)</a:t>
            </a:r>
          </a:p>
        </p:txBody>
      </p:sp>
      <p:sp>
        <p:nvSpPr>
          <p:cNvPr id="12" name="Штриховая стрелка вправо 11"/>
          <p:cNvSpPr/>
          <p:nvPr/>
        </p:nvSpPr>
        <p:spPr>
          <a:xfrm rot="5400000">
            <a:off x="5194237" y="1467814"/>
            <a:ext cx="580595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триховая стрелка вправо 12"/>
          <p:cNvSpPr/>
          <p:nvPr/>
        </p:nvSpPr>
        <p:spPr>
          <a:xfrm rot="8159014">
            <a:off x="2493064" y="1179888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Штриховая стрелка вправо 14"/>
          <p:cNvSpPr/>
          <p:nvPr/>
        </p:nvSpPr>
        <p:spPr>
          <a:xfrm rot="2499203">
            <a:off x="8287569" y="1138703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Штриховая стрелка вправо 15"/>
          <p:cNvSpPr/>
          <p:nvPr/>
        </p:nvSpPr>
        <p:spPr>
          <a:xfrm rot="1758906">
            <a:off x="8203840" y="3499306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Штриховая стрелка вправо 16"/>
          <p:cNvSpPr/>
          <p:nvPr/>
        </p:nvSpPr>
        <p:spPr>
          <a:xfrm rot="8159014">
            <a:off x="2680200" y="3640039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Штриховая стрелка вправо 17"/>
          <p:cNvSpPr/>
          <p:nvPr/>
        </p:nvSpPr>
        <p:spPr>
          <a:xfrm rot="5400000">
            <a:off x="5165762" y="3368173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405457" y="214736"/>
            <a:ext cx="7105650" cy="88413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бывают бюджеты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47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7750" y="228228"/>
            <a:ext cx="9286349" cy="74295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городского поселения </a:t>
            </a:r>
            <a:r>
              <a:rPr lang="ru-RU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endParaRPr lang="ru-RU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Блок-схема: карточка 2"/>
          <p:cNvSpPr/>
          <p:nvPr/>
        </p:nvSpPr>
        <p:spPr>
          <a:xfrm>
            <a:off x="808893" y="1258763"/>
            <a:ext cx="2825262" cy="647700"/>
          </a:xfrm>
          <a:prstGeom prst="flowChartPunchedCar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4800" y="2194048"/>
            <a:ext cx="2825261" cy="42291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Российской Федерации: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Акцизы;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налог на вмененный доход;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Сельскохозяйственный налог;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Налог, взимаемый в связи с применением патентной системы налогообложения;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имущество физических лиц;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налог;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Задолженность и перерасчеты по отмененным налогам, сборам и иным обязательным платежам.</a:t>
            </a:r>
          </a:p>
          <a:p>
            <a:pPr algn="just"/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Блок-схема: карточка 4"/>
          <p:cNvSpPr/>
          <p:nvPr/>
        </p:nvSpPr>
        <p:spPr>
          <a:xfrm>
            <a:off x="4255071" y="1258763"/>
            <a:ext cx="2872560" cy="647700"/>
          </a:xfrm>
          <a:prstGeom prst="flowChartPunchedCar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6" name="Блок-схема: карточка 5"/>
          <p:cNvSpPr/>
          <p:nvPr/>
        </p:nvSpPr>
        <p:spPr>
          <a:xfrm>
            <a:off x="7585473" y="1233120"/>
            <a:ext cx="2918403" cy="647700"/>
          </a:xfrm>
          <a:prstGeom prst="flowChartPunchedCar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634155" y="2207162"/>
            <a:ext cx="2872560" cy="453390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других пошлин и сборов, установленных законодательством Российской Федерации: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пошлина;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сдачи в аренду имущества и земельных участков;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перечисления части прибыли муниципальных унитарных предприятий;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Плата за негативное воздействие на окружающую среду;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оказания платных услуг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реализации имущества и земельных участков;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Штрафы;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неналоговые доходы.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127631" y="2196238"/>
            <a:ext cx="2918405" cy="128660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(межбюджетные трансферты), организаций, граждан (кроме налоговых и неналоговых доходов)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871" y="3772622"/>
            <a:ext cx="5195639" cy="2968441"/>
          </a:xfrm>
          <a:prstGeom prst="rect">
            <a:avLst/>
          </a:prstGeom>
          <a:blipFill>
            <a:blip r:embed="rId2">
              <a:alphaModFix amt="64000"/>
            </a:blip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08677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3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302" y="316523"/>
            <a:ext cx="11432605" cy="642424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общего объема доходов  бюджета 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02779" y="98055"/>
            <a:ext cx="1016691" cy="124145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344200"/>
              </p:ext>
            </p:extLst>
          </p:nvPr>
        </p:nvGraphicFramePr>
        <p:xfrm>
          <a:off x="409304" y="1820090"/>
          <a:ext cx="11278604" cy="42759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68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64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77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325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</a:t>
                      </a:r>
                      <a:r>
                        <a:rPr lang="ru-RU" sz="20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 2023 год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b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2024</a:t>
                      </a:r>
                      <a:r>
                        <a:rPr lang="ru-RU" sz="20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 учетом изменений)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08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19 194,7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19 500,3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305,6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8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201,1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211,0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8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20 866,0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14 365,4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-6 500,6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08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ИТОГО ДОХОДОВ: 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40261,8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34 076,7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-6 185,1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0174476" y="1451393"/>
            <a:ext cx="1490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рублей)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483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21"/>
          <a:stretch/>
        </p:blipFill>
        <p:spPr>
          <a:xfrm>
            <a:off x="2211977" y="3984461"/>
            <a:ext cx="9980023" cy="3599680"/>
          </a:xfrm>
          <a:prstGeom prst="rect">
            <a:avLst/>
          </a:prstGeom>
          <a:solidFill>
            <a:schemeClr val="accent1">
              <a:alpha val="69000"/>
            </a:schemeClr>
          </a:solidFill>
          <a:effectLst>
            <a:softEdge rad="7239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374" y="287382"/>
            <a:ext cx="10234312" cy="6570618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поступления налоговых и неналоговых доходов </a:t>
            </a:r>
            <a:br>
              <a:rPr lang="ru-RU" sz="2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 городского поселения Беринговский</a:t>
            </a:r>
            <a:br>
              <a:rPr lang="ru-RU" sz="2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012088"/>
              </p:ext>
            </p:extLst>
          </p:nvPr>
        </p:nvGraphicFramePr>
        <p:xfrm>
          <a:off x="132616" y="1658470"/>
          <a:ext cx="11826893" cy="27855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45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5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0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5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27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</a:t>
                      </a:r>
                      <a:r>
                        <a:rPr lang="ru-RU" sz="1400" baseline="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aseline="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 2023 год</a:t>
                      </a:r>
                      <a:endParaRPr lang="ru-RU" sz="1400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2024</a:t>
                      </a:r>
                      <a:r>
                        <a:rPr lang="ru-RU" sz="1400" baseline="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400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 учетом изменений)</a:t>
                      </a: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3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ДОХОДЫ, в том числе:</a:t>
                      </a:r>
                      <a:endParaRPr lang="ru-RU" sz="11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19 194,7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19 500,3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305,6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18 752,6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19 092,8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340,2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59,8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-43,8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</a:t>
                      </a:r>
                      <a:endParaRPr lang="ru-RU" sz="1000" b="1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380,2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390,0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75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</a:t>
                      </a:r>
                      <a:endParaRPr lang="ru-RU" sz="1000" b="1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2,1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04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ДОХОДЫ, в том числе:</a:t>
                      </a:r>
                      <a:endParaRPr lang="ru-RU" sz="11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201,1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211,0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9,9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76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200,1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210,0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76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и компенсации затрат государства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0874722" y="1374943"/>
            <a:ext cx="11997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рублей)</a:t>
            </a:r>
            <a:endParaRPr lang="ru-RU" sz="1400" dirty="0">
              <a:solidFill>
                <a:srgbClr val="66006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72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1">
                <a:lumMod val="40000"/>
                <a:lumOff val="60000"/>
              </a:schemeClr>
            </a:gs>
            <a:gs pos="83000">
              <a:schemeClr val="accent3">
                <a:lumMod val="0"/>
                <a:lumOff val="100000"/>
              </a:schemeClr>
            </a:gs>
            <a:gs pos="98000">
              <a:srgbClr val="0066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7552"/>
            <a:ext cx="11349318" cy="634252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– ОСНОВНОЙ ВИД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БЕЗВОЗМЕЗДНЫХ ПЕРЕЧИСЛЕНИЙ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128713" y="1358681"/>
            <a:ext cx="9661114" cy="886978"/>
          </a:xfrm>
          <a:prstGeom prst="roundRect">
            <a:avLst/>
          </a:prstGeom>
          <a:gradFill>
            <a:gsLst>
              <a:gs pos="37000">
                <a:schemeClr val="accent1">
                  <a:lumMod val="40000"/>
                  <a:lumOff val="60000"/>
                </a:schemeClr>
              </a:gs>
              <a:gs pos="83000">
                <a:schemeClr val="accent3">
                  <a:lumMod val="0"/>
                  <a:lumOff val="100000"/>
                </a:schemeClr>
              </a:gs>
              <a:gs pos="98000">
                <a:srgbClr val="0066FF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– денежные средства, перечисляемые из одного бюджета бюджетной системы Российской Федерации другому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073238"/>
              </p:ext>
            </p:extLst>
          </p:nvPr>
        </p:nvGraphicFramePr>
        <p:xfrm>
          <a:off x="282387" y="2541495"/>
          <a:ext cx="11524131" cy="4180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13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13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13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74059">
                <a:tc>
                  <a:txBody>
                    <a:bodyPr/>
                    <a:lstStyle/>
                    <a:p>
                      <a:pPr algn="ctr"/>
                      <a:r>
                        <a:rPr lang="ru-RU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межбюджетных трансфертов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Определение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Аналогия в семейном бюджете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9326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(от лат.</a:t>
                      </a:r>
                      <a:r>
                        <a:rPr lang="ru-RU" sz="2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Dotation</a:t>
                      </a:r>
                      <a:r>
                        <a:rPr lang="ru-RU" sz="2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») – дар, пожертвование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Предоставляются</a:t>
                      </a:r>
                      <a:r>
                        <a:rPr lang="ru-RU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опреде-ления</a:t>
                      </a: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конкретной цели их использования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даете ребенку карманные деньги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4798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(от лат. «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Subvenire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») – приходить на помощь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Предоставляются на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финанси-рование</a:t>
                      </a: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«переданных» другим публично-правовым</a:t>
                      </a:r>
                      <a:r>
                        <a:rPr lang="ru-RU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образованиям полномочий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даете своему ребенку деньги и посылаете его в магазин купить продукты (по списку)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4798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(от лат. «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Subsidium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») – поддержка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Предоставляются на условиях долевого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софинансирования</a:t>
                      </a: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расходов</a:t>
                      </a:r>
                      <a:r>
                        <a:rPr lang="ru-RU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других бюджетов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«добавляете» денег для того, чтобы ребенок купил себе новый телефон (а остальные он накопил сам)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91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4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374" y="443752"/>
            <a:ext cx="10234312" cy="641424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безвозмездных поступлений</a:t>
            </a:r>
            <a:br>
              <a:rPr lang="ru-RU" sz="28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30109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3653688"/>
              </p:ext>
            </p:extLst>
          </p:nvPr>
        </p:nvGraphicFramePr>
        <p:xfrm>
          <a:off x="357052" y="1882588"/>
          <a:ext cx="11602458" cy="40166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90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9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36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93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463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</a:t>
                      </a:r>
                      <a:r>
                        <a:rPr lang="ru-RU" sz="18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 2022 год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b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2024</a:t>
                      </a:r>
                      <a:r>
                        <a:rPr lang="ru-RU" sz="18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 учетом изменений)</a:t>
                      </a: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Отклонение,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ПОСТУПЛЕНИЯ, в том числе: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20 866,0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14 365,4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-6 500,6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0413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поселений на выравнивание бюджетной обеспеченности 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8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6 090,7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8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7 589,2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8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1 498,5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727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поселений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800" b="0" i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1 797,2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8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8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-1 797,2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2261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поселений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800" b="0" i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400,4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8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486,4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8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86,0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7265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трансферты, передаваемые бюджетам поселений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800" b="0" i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12 577,7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800" b="0" i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6 289,8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8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-6 287,9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0465841" y="1515925"/>
            <a:ext cx="13475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рублей)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32947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9472</TotalTime>
  <Words>2425</Words>
  <Application>Microsoft Office PowerPoint</Application>
  <PresentationFormat>Широкоэкранный</PresentationFormat>
  <Paragraphs>609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Times New Roman</vt:lpstr>
      <vt:lpstr>Times New Roman CYR</vt:lpstr>
      <vt:lpstr>Trebuchet MS</vt:lpstr>
      <vt:lpstr>Wingdings</vt:lpstr>
      <vt:lpstr>Wingdings 3</vt:lpstr>
      <vt:lpstr>Грань</vt:lpstr>
      <vt:lpstr>БЮДЖЕТ ДЛЯ ГРАЖДАН  (разработан на основе решения Совета депутатов от 2 мая 2024 г. № 89   «О внесении изменений в решение Совета депутатов городского поселения  Беринговский от 18 декабря 2023 г. № 71  «О бюджете городского поселения Беринговский на 2024 год»)</vt:lpstr>
      <vt:lpstr>Презентация PowerPoint</vt:lpstr>
      <vt:lpstr>Термины</vt:lpstr>
      <vt:lpstr>Презентация PowerPoint</vt:lpstr>
      <vt:lpstr>Доходы бюджета городского поселения Беринговский</vt:lpstr>
      <vt:lpstr>Структура общего объема доходов  бюджета  городского поселения Беринговский           </vt:lpstr>
      <vt:lpstr>Объем поступления налоговых и неналоговых доходов  в бюджет городского поселения Беринговский   </vt:lpstr>
      <vt:lpstr>МЕЖБЮДЖЕТНЫЕ ТРАНСФЕРТЫ – ОСНОВНОЙ ВИД  БЕЗВОЗМЕЗДНЫХ ПЕРЕЧИСЛЕНИЙ     </vt:lpstr>
      <vt:lpstr>Объем безвозмездных поступлений     </vt:lpstr>
      <vt:lpstr>Основные задачи бюджетной политики  городского поселения Беринговский   </vt:lpstr>
      <vt:lpstr>Бюджетный процесс – ежегодное  формирование и исполнение бюджета  </vt:lpstr>
      <vt:lpstr>  Базовые приоритеты при формировании расходов  бюджета городского поселения Беринговский   </vt:lpstr>
      <vt:lpstr>Динамика расходов бюджета  городского поселения Беринговский </vt:lpstr>
      <vt:lpstr>Как классифицируются расходы бюджета?</vt:lpstr>
      <vt:lpstr>  </vt:lpstr>
      <vt:lpstr>  </vt:lpstr>
      <vt:lpstr>  </vt:lpstr>
      <vt:lpstr>Презентация PowerPoint</vt:lpstr>
      <vt:lpstr>  Структура муниципального долга </vt:lpstr>
      <vt:lpstr>  Демографические показатели  городского поселения Беринговский    </vt:lpstr>
      <vt:lpstr>ПОКАЗАТЕЛИ социально-экономического развития городского поселения Беринговский  </vt:lpstr>
      <vt:lpstr>ПОКАЗАТЕЛИ социально-экономического развития городского поселения Беринговский  </vt:lpstr>
      <vt:lpstr>ПОКАЗАТЕЛИ социально-экономического развития городского поселения Беринговский  </vt:lpstr>
      <vt:lpstr>Контактная информация для граждан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  (на основе решения Совета депутатов   "О бюджете Анадырского муниципального района на 2018 год")</dc:title>
  <dc:creator>Сидельникова Е.В.</dc:creator>
  <cp:lastModifiedBy>Оксана Сергеевна</cp:lastModifiedBy>
  <cp:revision>388</cp:revision>
  <cp:lastPrinted>2022-01-23T23:40:35Z</cp:lastPrinted>
  <dcterms:created xsi:type="dcterms:W3CDTF">2017-11-22T04:25:54Z</dcterms:created>
  <dcterms:modified xsi:type="dcterms:W3CDTF">2024-05-06T22:28:09Z</dcterms:modified>
</cp:coreProperties>
</file>