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9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66" r:id="rId8"/>
    <p:sldId id="280" r:id="rId9"/>
    <p:sldId id="279" r:id="rId10"/>
    <p:sldId id="268" r:id="rId11"/>
    <p:sldId id="269" r:id="rId12"/>
    <p:sldId id="270" r:id="rId13"/>
    <p:sldId id="271" r:id="rId14"/>
    <p:sldId id="285" r:id="rId15"/>
    <p:sldId id="286" r:id="rId16"/>
    <p:sldId id="292" r:id="rId17"/>
    <p:sldId id="293" r:id="rId18"/>
    <p:sldId id="317" r:id="rId19"/>
    <p:sldId id="307" r:id="rId20"/>
    <p:sldId id="309" r:id="rId21"/>
    <p:sldId id="314" r:id="rId22"/>
    <p:sldId id="310" r:id="rId23"/>
    <p:sldId id="316" r:id="rId24"/>
    <p:sldId id="308" r:id="rId25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0066"/>
    <a:srgbClr val="996633"/>
    <a:srgbClr val="FFFF99"/>
    <a:srgbClr val="FFFF00"/>
    <a:srgbClr val="0000FF"/>
    <a:srgbClr val="9900CC"/>
    <a:srgbClr val="FF33CC"/>
    <a:srgbClr val="FF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7172" autoAdjust="0"/>
  </p:normalViewPr>
  <p:slideViewPr>
    <p:cSldViewPr snapToGrid="0">
      <p:cViewPr varScale="1">
        <p:scale>
          <a:sx n="162" d="100"/>
          <a:sy n="162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image" Target="../media/image29.jpeg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</a:p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 </a:t>
            </a:r>
          </a:p>
        </c:rich>
      </c:tx>
      <c:layout>
        <c:manualLayout>
          <c:xMode val="edge"/>
          <c:yMode val="edge"/>
          <c:x val="0.278661499343832"/>
          <c:y val="3.5185185185185187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75"/>
      <c:rotY val="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184377855612097E-2"/>
          <c:y val="0.71943525809273845"/>
          <c:w val="4.7315694938017211E-2"/>
          <c:h val="2.3725430154564013E-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Муниципальная программа «Развитие территории муниципального образования городское поселение Угольные Копи на 2017-2019 годы» объем ассигований - 37 803,8 тыс.рублей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51-498C-A46E-03A6CB6CF8D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51-498C-A46E-03A6CB6CF8D3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451-498C-A46E-03A6CB6CF8D3}"/>
              </c:ext>
            </c:extLst>
          </c:dPt>
          <c:cat>
            <c:strRef>
              <c:f>Лист1!$A$2:$A$4</c:f>
              <c:strCache>
                <c:ptCount val="3"/>
                <c:pt idx="0">
                  <c:v>Подпрограмма «Дорожное хозяйство»</c:v>
                </c:pt>
                <c:pt idx="1">
                  <c:v>Подпрограмма «Жилищно-коммунальное хозяйство»</c:v>
                </c:pt>
                <c:pt idx="2">
                  <c:v>Подпрограмма «Обеспечение санитарного содержания и благоустройство территории городского поселения Угольные Копи»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0D-4980-A7B2-104012091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blipFill dpi="0" rotWithShape="1">
      <a:blip xmlns:r="http://schemas.openxmlformats.org/officeDocument/2006/relationships" r:embed="rId1">
        <a:alphaModFix amt="27000"/>
      </a:blip>
      <a:srcRect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2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4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79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18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5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7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0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5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0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9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572" y="3609767"/>
            <a:ext cx="11723428" cy="2299063"/>
          </a:xfrm>
          <a:noFill/>
          <a:scene3d>
            <a:camera prst="perspectiveRight"/>
            <a:lightRig rig="threePt" dir="t"/>
          </a:scene3d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pPr algn="ctr"/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(разработан на основе решения Совета депутатов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8 апреля 2025 года № 128 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решение Совета депутатов городского поселения  Беринговский от 16 декабря 2024 года № 116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 бюджете городского поселения Беринговский на 2025 год»)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36" y="116347"/>
            <a:ext cx="4069600" cy="179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  <a:b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7343" y="1484761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04204" y="303586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19519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" y="5057198"/>
            <a:ext cx="2799803" cy="1776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19" y="2879676"/>
            <a:ext cx="3319731" cy="2301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7" y="1429597"/>
            <a:ext cx="2356389" cy="1820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8" y="4300819"/>
            <a:ext cx="4803387" cy="25323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" y="1429597"/>
            <a:ext cx="3397442" cy="22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год 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финансовые органы)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algn="just"/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(Совет депутатов )</a:t>
            </a:r>
          </a:p>
          <a:p>
            <a:pPr algn="just"/>
            <a:endParaRPr lang="ru-RU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поселения Беринговский</a:t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015" y="2752164"/>
            <a:ext cx="11695969" cy="3969091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реализация принципа формирования бюджетов на основе муниципальных программ</a:t>
            </a:r>
          </a:p>
          <a:p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</a:p>
          <a:p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41000">
              <a:schemeClr val="accent1">
                <a:lumMod val="0"/>
                <a:lumOff val="100000"/>
              </a:schemeClr>
            </a:gs>
            <a:gs pos="82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538387"/>
            <a:ext cx="9814106" cy="4337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032035"/>
              </p:ext>
            </p:extLst>
          </p:nvPr>
        </p:nvGraphicFramePr>
        <p:xfrm>
          <a:off x="769065" y="1913579"/>
          <a:ext cx="10544096" cy="35617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9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01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768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89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87067"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2024 год</a:t>
                      </a: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</a:t>
                      </a:r>
                      <a:br>
                        <a:rPr lang="ru-RU" sz="1800" b="1" kern="12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800" b="1" kern="12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2025 год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(с учетом изменений)</a:t>
                      </a: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0164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39 755,2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43 676,3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3 921,1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19 583,4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20 799,7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800" b="1" i="1" u="none" strike="noStrike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1 216,3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486,4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640,9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800" b="1" i="1" u="none" strike="noStrike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154,5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i="1" kern="12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i="1" kern="12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800" b="1" i="1" u="none" strike="noStrike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1 300,0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54041339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8 198,2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9 035,0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800" b="1" i="1" u="none" strike="noStrike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836,8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11 487,2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11 900,7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800" b="1" i="1" u="none" strike="noStrike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413,5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045909" y="1534285"/>
            <a:ext cx="140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  <a:r>
              <a:rPr lang="ru-RU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городского поселения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" y="3886200"/>
            <a:ext cx="1747285" cy="1758239"/>
          </a:xfrm>
          <a:prstGeom prst="rect">
            <a:avLst/>
          </a:prstGeom>
          <a:noFill/>
          <a:effectLst>
            <a:softEdge rad="2032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62" y="4259264"/>
            <a:ext cx="2341842" cy="142886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57" y="2605941"/>
            <a:ext cx="2943558" cy="1904057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70" y="4263676"/>
            <a:ext cx="2514752" cy="1575871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9764" y="6232196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77254" y="5654268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14039" y="6259801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44307" y="5065128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6618" y="6143169"/>
            <a:ext cx="2022438" cy="49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7" idx="2"/>
          </p:cNvCxnSpPr>
          <p:nvPr/>
        </p:nvCxnSpPr>
        <p:spPr>
          <a:xfrm flipH="1">
            <a:off x="923813" y="5644439"/>
            <a:ext cx="1" cy="461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05118" y="5695074"/>
            <a:ext cx="0" cy="36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088473" y="5281554"/>
            <a:ext cx="0" cy="338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552960" y="5820710"/>
            <a:ext cx="11202" cy="39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1" idx="2"/>
          </p:cNvCxnSpPr>
          <p:nvPr/>
        </p:nvCxnSpPr>
        <p:spPr>
          <a:xfrm>
            <a:off x="10626436" y="4509998"/>
            <a:ext cx="0" cy="49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12098215" y="4108340"/>
            <a:ext cx="0" cy="178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73" y="3842825"/>
            <a:ext cx="2591285" cy="1460542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79986" y="837322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3148" y="2050085"/>
            <a:ext cx="109156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«Общегосударственные вопросы»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предусматриваются расходы в объёме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20 799,7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indent="45000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высшего должностного лица субъекта Российской Федерации и муниципального образования» в объёме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171,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000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 в объёме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14 701,3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на обеспечение деятельности местных администраций и соответствующих аппаратов;</a:t>
            </a:r>
          </a:p>
          <a:p>
            <a:pPr indent="45000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«Другие общегосударственные вопросы» в объёме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2 927,1 тыс. рублей,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себя: </a:t>
            </a:r>
          </a:p>
          <a:p>
            <a:pPr indent="45000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626,1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на техническое заключение закрытых МКД;</a:t>
            </a:r>
          </a:p>
          <a:p>
            <a:pPr indent="45000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2 301,0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на содержание пустующих помещений за счёт реализации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03518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28713" y="252319"/>
            <a:ext cx="98141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оборона», </a:t>
            </a:r>
          </a:p>
          <a:p>
            <a:pPr algn="ctr"/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деятельность»,</a:t>
            </a:r>
          </a:p>
          <a:p>
            <a:pPr algn="ctr"/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616" y="1538622"/>
            <a:ext cx="117831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оборона»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640,9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«осуществление полномочий по первичному воинскому учёту» определена в соответствии с информацией о количестве граждан, состоявших на воинском учёте.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безопасность и правоохранительная деятельность»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бюджетные ассигнования планируются в объёме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1 300,0 тыс. рублей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последствий в результате чрезвычайных ситуаций природного характера. 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бюджетные ассигнования планируются в объёме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9 035,0 тыс. рублей,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«Дорожное хозяйство» муниципальной программы «Развитие территории муниципального образования городское поселение Беринговский» которая включает в себя: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6 000,0 тыс. рублей - расходы на пассажирские перевозки автомобильным транспортом общего пользования по социально-значимым муниципальным маршрутам;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1 035,0 тыс. рублей – расходы на диагностику автомобильных дорог и актуализация паспортов организации дорожного движения на территории поселения.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648" y="1358681"/>
            <a:ext cx="11664235" cy="494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расходы в объёме </a:t>
            </a:r>
            <a:b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11 900,7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just"/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подразделу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«Жилищное хозяйство» расходы предусмотрены в объёме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6 028,8 тыс. рублей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Беринговский», которая включает в себя расходы: </a:t>
            </a:r>
          </a:p>
          <a:p>
            <a:pPr indent="457200" algn="just"/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3 528,8 тыс. рублей на уплату взносов по капитальному ремонту НКО «Региональный оператор Фонд капитального ремонта», за счёт средств районного бюджета; </a:t>
            </a:r>
          </a:p>
          <a:p>
            <a:pPr indent="457200" algn="just"/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2 500,0 тыс. рублей на капитальный и текущий ремонт муниципального жилищного фонда;</a:t>
            </a:r>
          </a:p>
          <a:p>
            <a:pPr algn="just"/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подразделу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«Благоустройство» расходы предусмотрены в объёме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4 771,9 тыс. рублей,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algn="just"/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- 1 235,9 тыс. рублей на уличное освещение;</a:t>
            </a:r>
          </a:p>
          <a:p>
            <a:pPr algn="just"/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- 709,0 тыс. рублей на проведение мероприятий по содержанию территории муниципального образования, включая расходы на содержание мест захоронения;</a:t>
            </a:r>
          </a:p>
          <a:p>
            <a:pPr indent="457200" algn="just"/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- 2 827,0 тыс. рублей на прочее благоустройство поселения; </a:t>
            </a:r>
          </a:p>
          <a:p>
            <a:pPr algn="just"/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«Другие вопросы в области жилищно-коммунального хозяйства» предусмотрены расходы в объёме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1 100,0 тыс. рублей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предоставление субсидий на возмещение специализированным службам по вопросам похоронного дела стоимости услуг по погребению.</a:t>
            </a:r>
            <a:endParaRPr lang="ru-RU" sz="1850" dirty="0"/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23715044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736185"/>
              </p:ext>
            </p:extLst>
          </p:nvPr>
        </p:nvGraphicFramePr>
        <p:xfrm>
          <a:off x="281164" y="1234867"/>
          <a:ext cx="11543875" cy="5499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33887">
                  <a:extLst>
                    <a:ext uri="{9D8B030D-6E8A-4147-A177-3AD203B41FA5}">
                      <a16:colId xmlns:a16="http://schemas.microsoft.com/office/drawing/2014/main" xmlns="" val="1920770619"/>
                    </a:ext>
                  </a:extLst>
                </a:gridCol>
                <a:gridCol w="1909988">
                  <a:extLst>
                    <a:ext uri="{9D8B030D-6E8A-4147-A177-3AD203B41FA5}">
                      <a16:colId xmlns:a16="http://schemas.microsoft.com/office/drawing/2014/main" xmlns="" val="1013163909"/>
                    </a:ext>
                  </a:extLst>
                </a:gridCol>
              </a:tblGrid>
              <a:tr h="426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- всего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54483047"/>
                  </a:ext>
                </a:extLst>
              </a:tr>
              <a:tr h="6454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территории муниципального образования городское поселение Беринговский на 2023-2025 годы»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23 436,7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30682480"/>
                  </a:ext>
                </a:extLst>
              </a:tr>
              <a:tr h="4012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«Дорожное хозяйство»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10 270,9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8794317"/>
                  </a:ext>
                </a:extLst>
              </a:tr>
              <a:tr h="2698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автомобильных дорог»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7 035,0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5611531"/>
                  </a:ext>
                </a:extLst>
              </a:tr>
              <a:tr h="320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 освещения улиц»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1 235,9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7010824"/>
                  </a:ext>
                </a:extLst>
              </a:tr>
              <a:tr h="305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«Отдельные мероприятия в области автомобильного транспорта»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7974978"/>
                  </a:ext>
                </a:extLst>
              </a:tr>
              <a:tr h="344444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«Жилищно-коммунальное хозяйство»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9 629,8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26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«Ремонт  муниципального жилищного фонда» 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0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3 800,0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«Капитальный ремонт общего имущества собственников помещений в многоквартирных домах»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3 528,8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пустующих помещений» 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2 301,0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санитарного содержания и благоустройство территории городского поселения Беринговский»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3 536,0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</a:t>
                      </a:r>
                      <a:r>
                        <a:rPr lang="ru-RU" sz="2000" b="0" i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содержание мест захоронения</a:t>
                      </a: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709,0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«Прочее благоустройство» 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2 827,0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7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74468"/>
            <a:ext cx="9814107" cy="63984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9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618170"/>
              </p:ext>
            </p:extLst>
          </p:nvPr>
        </p:nvGraphicFramePr>
        <p:xfrm>
          <a:off x="554566" y="2140003"/>
          <a:ext cx="11068048" cy="2035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64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95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95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12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6712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290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2025 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привлечения в 2025 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погашения в 2025 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2026 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69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2939" y="3835075"/>
            <a:ext cx="1136967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endParaRPr lang="ru-RU" altLang="ru-RU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юджета городского поселения Беринговский на 2025 год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составляет 4 179,8 тыс. рублей.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954126"/>
              </p:ext>
            </p:extLst>
          </p:nvPr>
        </p:nvGraphicFramePr>
        <p:xfrm>
          <a:off x="428832" y="2431953"/>
          <a:ext cx="11582193" cy="275459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69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25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25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22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населения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всего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1 08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091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1095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92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17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620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620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05318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Беринговский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735860"/>
              </p:ext>
            </p:extLst>
          </p:nvPr>
        </p:nvGraphicFramePr>
        <p:xfrm>
          <a:off x="132616" y="1437174"/>
          <a:ext cx="11826894" cy="5319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5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386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66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049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08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116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городских населенных пунктов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786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Показатели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4963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Финансовые показатели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24 225,6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21 300,9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170,7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188,5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14 918,1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18 007,1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39 755,2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43 676,3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Дефицит(-)/профицит (+) бюджета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-440,8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-4 179,8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946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Показатели предприятий бытового обслуживания населения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бытового обслуживания населения, всего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508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 видам услуг: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обуви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сложной бытовой техники и автомобилей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услуги парикмахерских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82728"/>
              </p:ext>
            </p:extLst>
          </p:nvPr>
        </p:nvGraphicFramePr>
        <p:xfrm>
          <a:off x="132616" y="1398695"/>
          <a:ext cx="11899919" cy="5128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1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079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28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85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643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145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Показатели жилищного фонда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Водопроводом с холодным водоснабжением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Горячим водоснабжением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Центральным отоплением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45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Показатели коммунального хозяйства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водопроводной сети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0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391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Показатели банно-прачечного хозяйства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Бани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них мест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5307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Показатели образования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5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дошкольных учреждений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22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дошкольные учреждения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350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дошкольных учреждений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дневных общеобразовательных школ  всего: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учащихся в общеобразовательных учреждениях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533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преподавателей общеобразовательных школ 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190255"/>
              </p:ext>
            </p:extLst>
          </p:nvPr>
        </p:nvGraphicFramePr>
        <p:xfrm>
          <a:off x="132616" y="1473479"/>
          <a:ext cx="11826894" cy="5257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92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886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11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128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150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Показатели здравоохранения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Участковая больница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т.ч.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1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665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Показатели правоохранительной деятельности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2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7849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Показатели спорта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спортивных сооружений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Плоскостные спортивные сооружения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Показатели культуры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3458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Производство важнейших видов продукции в натуральном выражении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Уголь (отгрузка)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Тыс.тонн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1720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1730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328614" y="2047876"/>
            <a:ext cx="12288124" cy="4725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сайте Администрации городского поселения Беринговский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 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интересующим вопросам обращаться: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до 14-30.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15-00 до 17-00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hamchenko@anareg.ru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</a:t>
            </a:r>
            <a:r>
              <a:rPr 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8-42722-6-48-08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доходов бюджета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исполнению в соответствующем финансовом 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492" y="211455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188" y="4173526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бюджеты)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36352" y="4173526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7" y="2095106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20702" y="2100388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0390" y="4173526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Федерации)</a:t>
            </a: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5408978" y="1378021"/>
            <a:ext cx="740899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669626" y="1343018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499203">
            <a:off x="8496906" y="134890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758906">
            <a:off x="8509514" y="339903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866035" y="3513901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5391160" y="345028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28228"/>
            <a:ext cx="9286349" cy="7429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городского поселения </a:t>
            </a:r>
            <a:r>
              <a:rPr lang="ru-RU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1" y="3772622"/>
            <a:ext cx="5195639" cy="2968441"/>
          </a:xfrm>
          <a:prstGeom prst="rect">
            <a:avLst/>
          </a:prstGeom>
          <a:blipFill>
            <a:blip r:embed="rId2">
              <a:alphaModFix amt="64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432605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 бюджета 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714020"/>
              </p:ext>
            </p:extLst>
          </p:nvPr>
        </p:nvGraphicFramePr>
        <p:xfrm>
          <a:off x="409304" y="1820090"/>
          <a:ext cx="11278604" cy="4275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68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62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64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77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32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2024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b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2025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24 225,6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21 300,9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-2 924,7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188,5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14 918,1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18 007,1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3 089,0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39 314,4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39 496,5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182,1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174476" y="1451393"/>
            <a:ext cx="1490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1"/>
          <a:stretch/>
        </p:blipFill>
        <p:spPr>
          <a:xfrm>
            <a:off x="2211977" y="3984461"/>
            <a:ext cx="9980023" cy="3599680"/>
          </a:xfrm>
          <a:prstGeom prst="rect">
            <a:avLst/>
          </a:prstGeom>
          <a:solidFill>
            <a:schemeClr val="accent1">
              <a:alpha val="69000"/>
            </a:schemeClr>
          </a:solidFill>
          <a:effectLst>
            <a:softEdge rad="723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287382"/>
            <a:ext cx="10234312" cy="657061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поступления налоговых и неналоговых доходов </a:t>
            </a:r>
            <a:b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городского поселения Беринговский</a:t>
            </a:r>
            <a:b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990252"/>
              </p:ext>
            </p:extLst>
          </p:nvPr>
        </p:nvGraphicFramePr>
        <p:xfrm>
          <a:off x="132616" y="1658470"/>
          <a:ext cx="11826893" cy="29074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456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55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06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85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540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2024 год</a:t>
                      </a: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</a:t>
                      </a:r>
                      <a:b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2025 год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(с учетом изменений)</a:t>
                      </a: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24 225,6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21 300,9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-2 924,7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2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23 582,4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20 915,7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-2 666,7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12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-78,5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12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-179,7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2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8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170,7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188,5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17,8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0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162,9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187,0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77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874722" y="1374943"/>
            <a:ext cx="11997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  <a:endParaRPr lang="ru-RU" sz="1400" dirty="0">
              <a:solidFill>
                <a:srgbClr val="6600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413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413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443752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</a:t>
            </a:r>
            <a:b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282354"/>
              </p:ext>
            </p:extLst>
          </p:nvPr>
        </p:nvGraphicFramePr>
        <p:xfrm>
          <a:off x="357052" y="1882588"/>
          <a:ext cx="11602458" cy="35549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0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93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36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493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463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2024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b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2025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7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14 918,1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18 007,1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3 089,0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0413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7 589,2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7 777,4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188,2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261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486,4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640,9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154,5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6 842,5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9 588,8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2 746,3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465841" y="1515925"/>
            <a:ext cx="1347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10085</TotalTime>
  <Words>1670</Words>
  <Application>Microsoft Office PowerPoint</Application>
  <PresentationFormat>Произвольный</PresentationFormat>
  <Paragraphs>603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Грань</vt:lpstr>
      <vt:lpstr>БЮДЖЕТ ДЛЯ ГРАЖДАН  (разработан на основе решения Совета депутатов  от 8 апреля 2025 года № 128   «О внесении изменений в решение Совета депутатов городского поселения  Беринговский от 16 декабря 2024 года № 116  «О бюджете городского поселения Беринговский на 2025 год»)</vt:lpstr>
      <vt:lpstr>Презентация PowerPoint</vt:lpstr>
      <vt:lpstr>Термины</vt:lpstr>
      <vt:lpstr>Презентация PowerPoint</vt:lpstr>
      <vt:lpstr>Доходы бюджета городского поселения Беринговский</vt:lpstr>
      <vt:lpstr>Структура общего объема доходов  бюджета  городского поселения Беринговский           </vt:lpstr>
      <vt:lpstr>Объем поступления налоговых и неналоговых доходов  в бюджет городского поселения Беринговский   </vt:lpstr>
      <vt:lpstr>МЕЖБЮДЖЕТНЫЕ ТРАНСФЕРТЫ – ОСНОВНОЙ ВИД  БЕЗВОЗМЕЗДНЫХ ПЕРЕЧИСЛЕНИЙ     </vt:lpstr>
      <vt:lpstr>Объем безвозмездных поступлений     </vt:lpstr>
      <vt:lpstr>Основные задачи бюджетной политики  городского поселения Беринговский   </vt:lpstr>
      <vt:lpstr>Бюджетный процесс – ежегодное  формирование и исполнение бюджета  </vt:lpstr>
      <vt:lpstr>  Базовые приоритеты при формировании расходов  бюджета городского поселения Беринговский   </vt:lpstr>
      <vt:lpstr>Динамика расходов бюджета  городского поселения Беринговский </vt:lpstr>
      <vt:lpstr>Как классифицируются расходы бюджета?</vt:lpstr>
      <vt:lpstr>  </vt:lpstr>
      <vt:lpstr>  </vt:lpstr>
      <vt:lpstr>  </vt:lpstr>
      <vt:lpstr>Презентация PowerPoint</vt:lpstr>
      <vt:lpstr>  Структура муниципального долга </vt:lpstr>
      <vt:lpstr>  Демографические показатели  городского поселения Беринговский  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Ф_Сопина ЕВ</cp:lastModifiedBy>
  <cp:revision>402</cp:revision>
  <cp:lastPrinted>2022-01-23T23:40:35Z</cp:lastPrinted>
  <dcterms:created xsi:type="dcterms:W3CDTF">2017-11-22T04:25:54Z</dcterms:created>
  <dcterms:modified xsi:type="dcterms:W3CDTF">2025-04-13T21:44:57Z</dcterms:modified>
</cp:coreProperties>
</file>