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7172" autoAdjust="0"/>
  </p:normalViewPr>
  <p:slideViewPr>
    <p:cSldViewPr snapToGrid="0">
      <p:cViewPr varScale="1">
        <p:scale>
          <a:sx n="158" d="100"/>
          <a:sy n="158" d="100"/>
        </p:scale>
        <p:origin x="63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</a:p>
        </c:rich>
      </c:tx>
      <c:layout>
        <c:manualLayout>
          <c:xMode val="edge"/>
          <c:yMode val="edge"/>
          <c:x val="0.2297031660104987"/>
          <c:y val="3.5185185185185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337-47E2-A6EF-730C76E18B8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337-47E2-A6EF-730C76E18B8A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337-47E2-A6EF-730C76E18B8A}"/>
              </c:ext>
            </c:extLst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616" y="340505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основе решения Совета депутатов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</a:t>
            </a:r>
            <a:r>
              <a:rPr lang="en-US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2024 года № 116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«О бюджете городского поселения Беринговский на 2025 год»)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год 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(Совет депутатов )</a:t>
            </a: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Указов Президента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реализация принципа формирования бюджетов на основе муниципальных программ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бюджетных расходов</a:t>
            </a:r>
          </a:p>
          <a:p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6567"/>
              </p:ext>
            </p:extLst>
          </p:nvPr>
        </p:nvGraphicFramePr>
        <p:xfrm>
          <a:off x="758371" y="1739736"/>
          <a:ext cx="10554790" cy="36365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9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8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(Ожидаемая оценка)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41 250,5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39 496,5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20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-1 754,0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20 774,5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18 129,0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-2 645,5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</a:t>
                      </a:r>
                      <a:r>
                        <a:rPr lang="ru-RU" sz="1800" b="1" i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нальн</a:t>
                      </a: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640,9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i="1" kern="12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1 300,0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8503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8 200,3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8 000,0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-200,3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11 789,3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11 426,6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-362,7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EBE4CEA-E131-805C-C6C5-A960A107D35E}"/>
              </a:ext>
            </a:extLst>
          </p:cNvPr>
          <p:cNvSpPr txBox="1"/>
          <p:nvPr/>
        </p:nvSpPr>
        <p:spPr>
          <a:xfrm>
            <a:off x="10046314" y="1370404"/>
            <a:ext cx="17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7279" y="445568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175" y="1873409"/>
            <a:ext cx="109156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«Общегосударственные вопросы»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18 129,0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«Функционирование высшего должностного лица субъекта Российской Федерации и муниципального образования» в объёме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3 171,3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фонд оплаты труда Главы муниципального образования;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 в объёме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12 657,7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аппаратов, фонд оплаты труда заместителю Главы поселения и техническому персоналу.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общегосударственные вопросы» в объёме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2 300,0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 на содержание пустующих помещений.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безопасность</a:t>
            </a:r>
            <a:r>
              <a:rPr lang="ru-RU" sz="2800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правоохранительная деятельность»,</a:t>
            </a:r>
          </a:p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4420" y="1692874"/>
            <a:ext cx="11783159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640,9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первичному воинскому учёту» определена в соответствии с информацией о количестве граждан, состоявших на воинском учёте.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Расходы по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разделу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подразделу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сформированы в объёме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1 300,0 тыс. рублей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экономика»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ассигнования планируются в объёме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8 000,0 тыс. рублей,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«Транспорт» ассигнования планируются в объёме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2 000,0 тыс. рублей,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Угольные Копи» которая включает в себя расходы на субсидирование пассажирских перевозок;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по 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«Дорожное хозяйство (дорожные фонды)» ассигнования планируются в объёме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6 000,0 тыс. рублей,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19" y="309420"/>
            <a:ext cx="9499400" cy="1320800"/>
          </a:xfrm>
        </p:spPr>
        <p:txBody>
          <a:bodyPr>
            <a:normAutofit fontScale="90000"/>
          </a:bodyPr>
          <a:lstStyle/>
          <a:p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79986" y="399243"/>
            <a:ext cx="8832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8102" y="1465082"/>
            <a:ext cx="11664235" cy="499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11 426,6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algn="just"/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подразделу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расходы предусмотрены в объёме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6 028,8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себя: 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- 2 500,0 тыс. рублей - расходы на проведение капитального и текущего ремонта муниципального жилищного фонда;</a:t>
            </a:r>
          </a:p>
          <a:p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3 528,8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апитальный ремонт общего имущества собственников помещений в МКД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подразделу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4 297,8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на реализацию мероприятий подпрограммы «Дорожное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</a:t>
            </a:r>
            <a:b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уличное освещение в объёме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1 150,8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/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на реализацию мероприятий подпрограммы «Обеспечение санитарного содержания и благоустройство территории городского поселения» муниципальной программы «Развитие территории муниципального образования городское поселение Беринговский» включает в себя расходы на проведение мероприятий по содержанию территории муниципального образования, включая расходы на содержание мест захоронения в объёме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3 147,0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рублей;</a:t>
            </a:r>
          </a:p>
          <a:p>
            <a:pPr algn="just"/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</a:t>
            </a:r>
            <a:b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субсидий на возмещение специализированным службам по вопросам похоронного дела стоимости услуг по погребению в объёме </a:t>
            </a:r>
            <a:r>
              <a:rPr lang="ru-RU" sz="17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1 100,0 тыс. рублей</a:t>
            </a:r>
            <a:r>
              <a:rPr lang="ru-RU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91956554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544616"/>
              </p:ext>
            </p:extLst>
          </p:nvPr>
        </p:nvGraphicFramePr>
        <p:xfrm>
          <a:off x="415635" y="1358681"/>
          <a:ext cx="11543875" cy="54989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:a16="http://schemas.microsoft.com/office/drawing/2014/main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:a16="http://schemas.microsoft.com/office/drawing/2014/main" val="1013163909"/>
                    </a:ext>
                  </a:extLst>
                </a:gridCol>
              </a:tblGrid>
              <a:tr h="4192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– всего, тыс. рублей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483047"/>
                  </a:ext>
                </a:extLst>
              </a:tr>
              <a:tr h="6049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территории муниципального образования городское поселение Беринговский на 2023-2025 годы»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21 926,6</a:t>
                      </a:r>
                      <a:endParaRPr lang="ru-RU" sz="20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682480"/>
                  </a:ext>
                </a:extLst>
              </a:tr>
              <a:tr h="3084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9 150,8</a:t>
                      </a:r>
                      <a:endParaRPr lang="ru-RU" sz="20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794317"/>
                  </a:ext>
                </a:extLst>
              </a:tr>
              <a:tr h="299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6 000,0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611531"/>
                  </a:ext>
                </a:extLst>
              </a:tr>
              <a:tr h="31499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1 150,8</a:t>
                      </a: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010824"/>
                  </a:ext>
                </a:extLst>
              </a:tr>
              <a:tr h="5167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2 000,0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7974978"/>
                  </a:ext>
                </a:extLst>
              </a:tr>
              <a:tr h="338856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9 628,8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жилищного фонда»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3 800,0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9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3 528,8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4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  <a:endParaRPr lang="ru-RU" sz="2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2 300,0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200108"/>
                  </a:ext>
                </a:extLst>
              </a:tr>
              <a:tr h="5997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</a:t>
                      </a:r>
                      <a:r>
                        <a:rPr lang="ru-RU" sz="2000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Беринговский</a:t>
                      </a:r>
                      <a:r>
                        <a:rPr lang="ru-RU" sz="20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3 147,0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и содержание мест захоронения»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320,0</a:t>
                      </a: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8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2 827,0</a:t>
                      </a:r>
                      <a:endParaRPr lang="ru-RU" sz="2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934809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8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16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9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2025 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2025 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2025 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2026 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11162" y="3997234"/>
            <a:ext cx="1136967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endParaRPr lang="ru-RU" altLang="ru-RU" sz="28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Беринговский на 2025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сбалансированным.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00758"/>
              </p:ext>
            </p:extLst>
          </p:nvPr>
        </p:nvGraphicFramePr>
        <p:xfrm>
          <a:off x="428832" y="2431953"/>
          <a:ext cx="11582193" cy="294165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населения, всего 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1 173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1200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1210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80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630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680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700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332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6964483"/>
              </p:ext>
            </p:extLst>
          </p:nvPr>
        </p:nvGraphicFramePr>
        <p:xfrm>
          <a:off x="123825" y="1371603"/>
          <a:ext cx="10698055" cy="540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54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31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21 555,4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21 300,9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155,9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188,5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14 918,6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18 007,1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41 250,5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39 496,5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Дефицит(-)/ профицит(+) бюджета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- 4 620,6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852310"/>
              </p:ext>
            </p:extLst>
          </p:nvPr>
        </p:nvGraphicFramePr>
        <p:xfrm>
          <a:off x="132616" y="1358681"/>
          <a:ext cx="11079881" cy="55151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9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5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5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38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43 200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95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108584"/>
              </p:ext>
            </p:extLst>
          </p:nvPr>
        </p:nvGraphicFramePr>
        <p:xfrm>
          <a:off x="132616" y="1358679"/>
          <a:ext cx="1123967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1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4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8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99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9144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29,0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30,0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(добыча)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1720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1730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Беринговский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до 14-30.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15-00 до 17-00</a:t>
            </a:r>
          </a:p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hamchenko@anareg.ru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8-42722-6-48-08</a:t>
            </a: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в бюджет денежные 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доходов бюджета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исполнению в соответствующем финансовом 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2616" y="197080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80744" y="4163484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бюджеты)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30017" y="4373034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970800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03240" y="2108065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7933" y="4163484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Федерации)</a:t>
            </a: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6004761" y="1326589"/>
            <a:ext cx="73492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648031" y="127941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665286">
            <a:off x="9033326" y="125861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2222448">
            <a:off x="8403069" y="351578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6000749" y="3515784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 бюджета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054512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3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68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9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за 2024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21 555,4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21 300,9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-254,5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155,9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14 918,6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18 007,1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3 088,5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36 629,9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39 496,5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2 866,6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CCA69F7-13EA-C8FE-7B21-BA28D9FB0129}"/>
              </a:ext>
            </a:extLst>
          </p:cNvPr>
          <p:cNvSpPr txBox="1"/>
          <p:nvPr/>
        </p:nvSpPr>
        <p:spPr>
          <a:xfrm>
            <a:off x="10201584" y="1477891"/>
            <a:ext cx="17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58743" y="3794405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доходов 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городского поселения Беринговский</a:t>
            </a:r>
            <a:b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037188"/>
              </p:ext>
            </p:extLst>
          </p:nvPr>
        </p:nvGraphicFramePr>
        <p:xfrm>
          <a:off x="39464" y="1783168"/>
          <a:ext cx="11920046" cy="4326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65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3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5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60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2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Ожидаемое поступление </a:t>
                      </a:r>
                      <a:b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 2024 год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 2024 год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8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21 555,4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21 300,9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-254,5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8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20 933,8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20 915,7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-18,1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8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75,7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-56,9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8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543,9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364,2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-179,7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8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2,2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8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155,9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32,6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148,1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187,0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38,9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69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7,8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1,5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1" u="none" strike="noStrike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</a:rPr>
                        <a:t>-6,3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2F46E96-596E-D2AB-3A3F-B4A7E628B874}"/>
              </a:ext>
            </a:extLst>
          </p:cNvPr>
          <p:cNvSpPr txBox="1"/>
          <p:nvPr/>
        </p:nvSpPr>
        <p:spPr>
          <a:xfrm>
            <a:off x="10445757" y="1356986"/>
            <a:ext cx="17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1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13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57931"/>
              </p:ext>
            </p:extLst>
          </p:nvPr>
        </p:nvGraphicFramePr>
        <p:xfrm>
          <a:off x="357052" y="1760769"/>
          <a:ext cx="11602458" cy="36767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6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9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Ожидаемое поступление за 2024 год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b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2024 год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14 918,6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18 007,1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3 088,5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7 589,2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7 777,4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188,2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486,4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640,9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154,5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6 843,0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9 588,8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2 745,8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243A193-BC8C-4B7D-7F13-DA7B756F5292}"/>
              </a:ext>
            </a:extLst>
          </p:cNvPr>
          <p:cNvSpPr txBox="1"/>
          <p:nvPr/>
        </p:nvSpPr>
        <p:spPr>
          <a:xfrm>
            <a:off x="10398991" y="1391437"/>
            <a:ext cx="1793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8803</TotalTime>
  <Words>2457</Words>
  <Application>Microsoft Office PowerPoint</Application>
  <PresentationFormat>Широкоэкранный</PresentationFormat>
  <Paragraphs>593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(разработан на основе решения Совета депутатов  от 16 декабря 2024 года № 116   «О бюджете городского поселения Беринговский на 2025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  </vt:lpstr>
      <vt:lpstr> 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Елена Владимировна</cp:lastModifiedBy>
  <cp:revision>309</cp:revision>
  <cp:lastPrinted>2017-11-27T08:45:22Z</cp:lastPrinted>
  <dcterms:created xsi:type="dcterms:W3CDTF">2017-11-22T04:25:54Z</dcterms:created>
  <dcterms:modified xsi:type="dcterms:W3CDTF">2025-01-22T02:52:19Z</dcterms:modified>
</cp:coreProperties>
</file>