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313" r:id="rId15"/>
    <p:sldId id="285" r:id="rId16"/>
    <p:sldId id="286" r:id="rId17"/>
    <p:sldId id="292" r:id="rId18"/>
    <p:sldId id="293" r:id="rId19"/>
    <p:sldId id="311" r:id="rId20"/>
    <p:sldId id="315" r:id="rId21"/>
    <p:sldId id="307" r:id="rId22"/>
    <p:sldId id="309" r:id="rId23"/>
    <p:sldId id="314" r:id="rId24"/>
    <p:sldId id="310" r:id="rId25"/>
    <p:sldId id="316" r:id="rId26"/>
    <p:sldId id="30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>
      <p:ext uri="{19B8F6BF-5375-455C-9EA6-DF929625EA0E}">
        <p15:presenceInfo xmlns:p15="http://schemas.microsoft.com/office/powerpoint/2012/main" userId="S-1-5-21-875193071-1597557457-2787172386-1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172" autoAdjust="0"/>
  </p:normalViewPr>
  <p:slideViewPr>
    <p:cSldViewPr snapToGrid="0">
      <p:cViewPr varScale="1">
        <p:scale>
          <a:sx n="107" d="100"/>
          <a:sy n="107" d="100"/>
        </p:scale>
        <p:origin x="1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585049627509691E-2"/>
          <c:y val="8.6101924759405077E-2"/>
          <c:w val="0.89835730270730552"/>
          <c:h val="0.7237254301545640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программы городского поселения Беринговский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Муниципальная программа "Развитие территории муниципального образования городское поселение Беринговский на 2017-2019 годы"</c:v>
                </c:pt>
                <c:pt idx="1">
                  <c:v>Муниципальная программа "Обеспечение первичных мер пожарной безопасности на территории городского поселения Беринговский на 2016-2018 годы"</c:v>
                </c:pt>
                <c:pt idx="2">
                  <c:v>Муниципальная программа «Формирование комфортной городской среды на территории городского поселения Беринговский на 2018-2022 годы»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16591.3</c:v>
                </c:pt>
                <c:pt idx="1">
                  <c:v>70</c:v>
                </c:pt>
                <c:pt idx="2" formatCode="General">
                  <c:v>2184.6999999999998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2487808"/>
        <c:axId val="282488200"/>
        <c:axId val="0"/>
      </c:bar3DChart>
      <c:catAx>
        <c:axId val="28248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2488200"/>
        <c:crosses val="autoZero"/>
        <c:auto val="1"/>
        <c:lblAlgn val="ctr"/>
        <c:lblOffset val="100"/>
        <c:noMultiLvlLbl val="0"/>
      </c:catAx>
      <c:valAx>
        <c:axId val="28248820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248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731271" y="2373500"/>
            <a:ext cx="10955125" cy="3929323"/>
          </a:xfrm>
          <a:noFill/>
          <a:scene3d>
            <a:camera prst="perspectiveRight"/>
            <a:lightRig rig="threePt" dir="t"/>
          </a:scene3d>
        </p:spPr>
        <p:txBody>
          <a:bodyPr anchor="t">
            <a:noAutofit/>
            <a:scene3d>
              <a:camera prst="orthographicFront"/>
              <a:lightRig rig="threePt" dir="t"/>
            </a:scene3d>
            <a:flatTx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65000"/>
                    <a:lumOff val="35000"/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>
                    <a:lumMod val="65000"/>
                    <a:lumOff val="35000"/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  <a:b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решения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решение Совета депутатов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от 19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2018 года №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 на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b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2019</a:t>
            </a:r>
            <a:endParaRPr lang="ru-RU" sz="3200" b="1" dirty="0">
              <a:solidFill>
                <a:schemeClr val="tx1">
                  <a:alpha val="66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2019 год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</a:t>
            </a:r>
            <a:r>
              <a:rPr lang="ru-RU" sz="28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2019 год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1339168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875805"/>
              </p:ext>
            </p:extLst>
          </p:nvPr>
        </p:nvGraphicFramePr>
        <p:xfrm>
          <a:off x="783769" y="1628504"/>
          <a:ext cx="10554790" cy="37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168"/>
                <a:gridCol w="942072"/>
                <a:gridCol w="1797678"/>
                <a:gridCol w="1638936"/>
                <a:gridCol w="1638936"/>
              </a:tblGrid>
              <a:tr h="1061881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endParaRPr lang="ru-RU" sz="1800" b="1" dirty="0" smtClean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 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30 758,0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27 389,5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-3 368,5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7 285,9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8 055,7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0792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7 174,4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2 920,0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-4 254,4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16 004,7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- 84,7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66000">
              <a:schemeClr val="accent1">
                <a:lumMod val="0"/>
                <a:lumOff val="100000"/>
              </a:schemeClr>
            </a:gs>
            <a:gs pos="98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50" y="200025"/>
            <a:ext cx="10714219" cy="65246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формировании бюджета поселения на 2019 год учтена государственная политика Российской Федерации, целью которой является обеспечение устойчивости бюджетной системы и исполнение принятых обязательств наиболее эффективным способом. 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поселения на предстоящий год является программным, как и в текущем году, сформирован на основе муниципальных программ поселения, охватывающих основные сферы (направления) деятельности органов исполнительной власти. 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расходов бюджета на реализацию муниципальных программ и непрограммных направлений деятельности на 2019 год сформированы на основе консервативного прогноза доходных источников бюджета.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6073" y="1793687"/>
            <a:ext cx="1091565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8 055,7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1 521,4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5 712,8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аппаратов;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«Другие общегосударственные вопросы»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821,5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 </a:t>
            </a:r>
          </a:p>
          <a:p>
            <a:pPr algn="ctr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427,0 тыс. рублей за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 которая включает в себя расходы на содержание пустующих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помещений; </a:t>
            </a:r>
          </a:p>
          <a:p>
            <a:pPr algn="ctr"/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394,5 тыс.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за счёт реализации мероприятий подпрограммы «Обеспечение санитарного содержания и благоустройство территории городского поселения Беринговский» муниципальной программы «Развитие территории муниципального образования городское поселение Беринговский» которая включает в себя расходы на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проектно-сметной документации;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«Национальная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правоохранительная деятельность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550" y="1329537"/>
            <a:ext cx="117831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341,6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учёте.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«Защита населения и территории от чрезвычайных ситуаций природного и техногенного характера, гражданская оборона» предусматриваются расходы в объёме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152,2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70,0 тыс. рублей за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муниципальной программы «Обеспечение первичных мер пожарной безопасности на территории городского поселения Беринговский» которая включает в себя расходы на обеспечение первичных мер пожарной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безопасности;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82,2 тыс. рублей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«Жилищно-коммунальное хозяйство»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«Развитие территории муниципального образования городское поселение Беринговский на 2017-2019 годы» которая включает в себя расходы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внеплановых аварийных работ по демонтажу оторванной обшивки фасада многоквартирного дома № 22 по ул. Мандрикова;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2 920,0 тыс. рублей,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которая включает в себя: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1 620,0 тыс. рублей –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них;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1 300,0 тыс. рублей - расходы на пассажирские перевозки автомобильным транспортом общего пользования по социально-значимым муниципальным маршрутам.</a:t>
            </a: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102" y="1358681"/>
            <a:ext cx="1166423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15 920,0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«Жилищное хозяйство» предусмотрены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6 063,7 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расходы: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2 598,0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уплату взносов по капитальному ремонту НКО "Региональный оператор Фонд капитального ремонта";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3 465,7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проведение капитального и текущего ремонта муниципального жилищного фонда;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«Благоустройство» расходы предусмотрены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8 888,6 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подпрограммы «Дорожное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 на уличное освещение в объёме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818,1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подпрограммы «Обеспечение санитарного содержания и благоустройство территории городского поселения» муниципальной программы «Развитие территории муниципального образования городское поселение Беринговский» включает в себя расходы на проведение мероприятий по содержанию территории муниципального образования, включая расходы на содержание мест захоронения в объёме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5 885,8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«Формирование комфортной городской среды на территории городского поселения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включает в себя расходы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программ формирования современной городской среды 2 184,7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«Другие вопросы в области жилищно-коммунального хозяйства» предусмотрены расходы на предоставление субсидий на возмещение специализированным службам по вопросам похоронного дела стоимости услуг по погребению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967,7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> 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87569064"/>
              </p:ext>
            </p:extLst>
          </p:nvPr>
        </p:nvGraphicFramePr>
        <p:xfrm>
          <a:off x="-1" y="1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44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1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530" y="230281"/>
            <a:ext cx="11564471" cy="7800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1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390171"/>
              </p:ext>
            </p:extLst>
          </p:nvPr>
        </p:nvGraphicFramePr>
        <p:xfrm>
          <a:off x="156754" y="1438182"/>
          <a:ext cx="11890243" cy="53041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8580"/>
                <a:gridCol w="1093933"/>
                <a:gridCol w="1153064"/>
                <a:gridCol w="1281183"/>
                <a:gridCol w="1223483"/>
              </a:tblGrid>
              <a:tr h="67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Наименование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средств окружного бюджета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средств районного бюджета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средств бюджета поселения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</a:tr>
              <a:tr h="1656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</a:tr>
              <a:tr h="16564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19 491,6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2 182,5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10 397,0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6 912,1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</a:tr>
              <a:tr h="35902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«Развитие территории муниципального образования городское поселение Беринговский на 2017-2019 годы»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16591,3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10 059,0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6 532,3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7124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«Дорожное хозяйство»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3 738,1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0285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6 575,9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4 143,7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2 429,2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750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«Ремонт  муниципального жилищного фонда»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3 465,7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1 463,5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3530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2 680,2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2 680,2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643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33329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Беринговский»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6 280,3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4 615,3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1 665,0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«Организация и содержание мест захоронения»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106,3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765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6 174,0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4 615,3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1 558,7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333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первичных мер пожарной безопасности на территории городского поселения Беринговский на 2019-2021 годы»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«Организация деятельности добровольных пожарных дружин»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3329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«Формирование комфортной городской среды на территории городского поселения Беринговский на 2018-2022 годы»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«Благоустройство общественных территорий городского поселения Беринговский»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Федеральный проект «Формирование комфортной городской среды»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0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 на 2019 год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234323"/>
              </p:ext>
            </p:extLst>
          </p:nvPr>
        </p:nvGraphicFramePr>
        <p:xfrm>
          <a:off x="630664" y="1566262"/>
          <a:ext cx="11068048" cy="2430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/>
                <a:gridCol w="2308558"/>
                <a:gridCol w="2031624"/>
                <a:gridCol w="1761672"/>
                <a:gridCol w="2309722"/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</a:t>
                      </a: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января </a:t>
                      </a:r>
                      <a:r>
                        <a:rPr lang="ru-RU" sz="2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4050518"/>
            <a:ext cx="1136967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поселения составил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2 679,7 тыс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за счёт ввода остатков денежных средств на счёте бюджета поселения по состоянию на 1 января 2019 г.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821581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1,140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1,024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1,054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297630"/>
              </p:ext>
            </p:extLst>
          </p:nvPr>
        </p:nvGraphicFramePr>
        <p:xfrm>
          <a:off x="428832" y="4337284"/>
          <a:ext cx="11582192" cy="819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0491"/>
                <a:gridCol w="2171700"/>
                <a:gridCol w="1190625"/>
                <a:gridCol w="1181100"/>
                <a:gridCol w="1438276"/>
              </a:tblGrid>
              <a:tr h="81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0,650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0,665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0,690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626830"/>
              </p:ext>
            </p:extLst>
          </p:nvPr>
        </p:nvGraphicFramePr>
        <p:xfrm>
          <a:off x="254538" y="1561427"/>
          <a:ext cx="11826893" cy="5241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3154"/>
                <a:gridCol w="1213822"/>
                <a:gridCol w="1054051"/>
                <a:gridCol w="994135"/>
                <a:gridCol w="86149"/>
                <a:gridCol w="1054051"/>
                <a:gridCol w="1054051"/>
                <a:gridCol w="1109525"/>
                <a:gridCol w="467955"/>
              </a:tblGrid>
              <a:tr h="264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(факт.)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02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33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25691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Демографические показатели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7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всего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Естественный  прирост (+),  естественная убыль (-)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536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2380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Показатели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48741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показатели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6 140,3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10 088,3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10 136,8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9 188,8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9 551,7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39 346,9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20 130,1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14 508,0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6 455,5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6 101,6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42 414,1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30 758,0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27 389,5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15 709,3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15 718,3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11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3 493,3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-372,6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-2 679,7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27327"/>
              </p:ext>
            </p:extLst>
          </p:nvPr>
        </p:nvGraphicFramePr>
        <p:xfrm>
          <a:off x="630664" y="1351028"/>
          <a:ext cx="11928758" cy="493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5441"/>
                <a:gridCol w="1227062"/>
                <a:gridCol w="1065548"/>
                <a:gridCol w="1065548"/>
                <a:gridCol w="1065548"/>
                <a:gridCol w="1065548"/>
                <a:gridCol w="1121630"/>
                <a:gridCol w="472433"/>
              </a:tblGrid>
              <a:tr h="11475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предприятий бытового обслуживания населения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11475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46 505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11475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водопроводной сети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493326"/>
              </p:ext>
            </p:extLst>
          </p:nvPr>
        </p:nvGraphicFramePr>
        <p:xfrm>
          <a:off x="217713" y="999589"/>
          <a:ext cx="11817532" cy="5773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4790"/>
                <a:gridCol w="4698606"/>
                <a:gridCol w="1189878"/>
                <a:gridCol w="1033257"/>
                <a:gridCol w="974526"/>
                <a:gridCol w="62320"/>
                <a:gridCol w="1033257"/>
                <a:gridCol w="1033257"/>
                <a:gridCol w="1087641"/>
              </a:tblGrid>
              <a:tr h="132525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банно-прачечного хозяйства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5352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4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школ-комплексов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793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здравоохранения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4733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правоохранительной деятельности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5352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Показатели спорта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793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Показатели культуры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54550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Производство важнейших видов продукции в натуральном выражении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9899173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городского поселения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sidelnikova@anareg.chukotka.ru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935269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/>
                <a:gridCol w="1803848"/>
                <a:gridCol w="1308924"/>
                <a:gridCol w="1797704"/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10 088,3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10 136,8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-102,0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20 130,1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14 508,0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-5 622,1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30 385,4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24 709,8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-5 675,6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661732"/>
            <a:ext cx="9980023" cy="3437784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бюджет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2019г.</a:t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559232"/>
              </p:ext>
            </p:extLst>
          </p:nvPr>
        </p:nvGraphicFramePr>
        <p:xfrm>
          <a:off x="132616" y="1429947"/>
          <a:ext cx="11920046" cy="3027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5104"/>
                <a:gridCol w="1899944"/>
                <a:gridCol w="1555054"/>
                <a:gridCol w="1899944"/>
              </a:tblGrid>
              <a:tr h="8257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 год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10 088,3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10 136,8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9 640,6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9 762,0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423,1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-61,3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-102,0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-98,2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на 2019 год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88020"/>
              </p:ext>
            </p:extLst>
          </p:nvPr>
        </p:nvGraphicFramePr>
        <p:xfrm>
          <a:off x="357051" y="1489165"/>
          <a:ext cx="11602458" cy="4667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/>
                <a:gridCol w="1849323"/>
                <a:gridCol w="1513622"/>
                <a:gridCol w="1849323"/>
              </a:tblGrid>
              <a:tr h="1368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20 130,1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14 508,0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-5 622,1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2 533,1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1 924,9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-608,2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110644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623,7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2 182,5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1 558,8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27363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6 161,0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4 837,5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27363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15 356,8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3 898,0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-11 458,8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8035</TotalTime>
  <Words>2155</Words>
  <Application>Microsoft Office PowerPoint</Application>
  <PresentationFormat>Широкоэкранный</PresentationFormat>
  <Paragraphs>821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 БЮДЖЕТ ДЛЯ ГРАЖДАН  (на основе проекта решения Совета депутатов «О внесении изменений в решение Совета депутатов городского поселения Беринговский от 19 декабря 2018 года № 54 «О бюджете городского поселения Беринговский на 2019 год») декабрь 2019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в бюджет  городского поселения Беринговский на 2019г.   </vt:lpstr>
      <vt:lpstr>МЕЖБЮДЖЕТНЫЕ ТРАНСФЕРТЫ – ОСНОВНОЙ ВИД  БЕЗВОЗМЕЗДНЫХ ПЕРЕЧИСЛЕНИЙ     </vt:lpstr>
      <vt:lpstr>Объем безвозмездных поступлений на 2019 год     </vt:lpstr>
      <vt:lpstr>Основные задачи бюджетной политики  городского поселения Беринговский на 2019 год 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городского поселения Беринговский на 2019 год   </vt:lpstr>
      <vt:lpstr>Динамика расходов бюджета  городского поселения Беринговский </vt:lpstr>
      <vt:lpstr>Расходы бюджета  городского поселения Беринговский  При формировании бюджета поселения на 2019 год учтена государственная политика Российской Федерации, целью которой является обеспечение устойчивости бюджетной системы и исполнение принятых обязательств наиболее эффективным способом.  Бюджет поселения на предстоящий год является программным, как и в текущем году, сформирован на основе муниципальных программ поселения, охватывающих основные сферы (направления) деятельности органов исполнительной власти.  Объем и структура расходов бюджета на реализацию муниципальных программ и непрограммных направлений деятельности на 2019 год сформированы на основе консервативного прогноза доходных источников бюджета. </vt:lpstr>
      <vt:lpstr>Как классифицируются расходы бюджета?</vt:lpstr>
      <vt:lpstr>  </vt:lpstr>
      <vt:lpstr>  </vt:lpstr>
      <vt:lpstr>  </vt:lpstr>
      <vt:lpstr>Презентация PowerPoint</vt:lpstr>
      <vt:lpstr>Муниципальные программы  городского поселения Беринговский </vt:lpstr>
      <vt:lpstr>Структура муниципального долга на 2019 год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Хамченко Н.А.</cp:lastModifiedBy>
  <cp:revision>269</cp:revision>
  <cp:lastPrinted>2017-11-27T08:45:22Z</cp:lastPrinted>
  <dcterms:created xsi:type="dcterms:W3CDTF">2017-11-22T04:25:54Z</dcterms:created>
  <dcterms:modified xsi:type="dcterms:W3CDTF">2019-12-10T02:35:11Z</dcterms:modified>
</cp:coreProperties>
</file>